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282" r:id="rId3"/>
    <p:sldId id="600" r:id="rId4"/>
    <p:sldId id="721" r:id="rId5"/>
    <p:sldId id="723" r:id="rId6"/>
    <p:sldId id="735" r:id="rId7"/>
    <p:sldId id="745" r:id="rId8"/>
    <p:sldId id="746" r:id="rId9"/>
    <p:sldId id="726" r:id="rId10"/>
    <p:sldId id="727" r:id="rId11"/>
    <p:sldId id="724" r:id="rId12"/>
    <p:sldId id="728" r:id="rId13"/>
    <p:sldId id="729" r:id="rId14"/>
    <p:sldId id="730" r:id="rId15"/>
    <p:sldId id="731" r:id="rId16"/>
    <p:sldId id="732" r:id="rId17"/>
    <p:sldId id="734" r:id="rId18"/>
    <p:sldId id="733" r:id="rId19"/>
    <p:sldId id="736" r:id="rId20"/>
    <p:sldId id="737" r:id="rId21"/>
    <p:sldId id="738" r:id="rId22"/>
    <p:sldId id="739" r:id="rId23"/>
    <p:sldId id="740" r:id="rId24"/>
    <p:sldId id="743" r:id="rId25"/>
    <p:sldId id="744" r:id="rId26"/>
    <p:sldId id="602" r:id="rId27"/>
    <p:sldId id="273" r:id="rId28"/>
    <p:sldId id="274" r:id="rId29"/>
    <p:sldId id="275"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721"/>
            <p14:sldId id="723"/>
            <p14:sldId id="735"/>
            <p14:sldId id="745"/>
            <p14:sldId id="746"/>
            <p14:sldId id="726"/>
            <p14:sldId id="727"/>
            <p14:sldId id="724"/>
            <p14:sldId id="728"/>
            <p14:sldId id="729"/>
            <p14:sldId id="730"/>
            <p14:sldId id="731"/>
            <p14:sldId id="732"/>
            <p14:sldId id="734"/>
            <p14:sldId id="733"/>
            <p14:sldId id="736"/>
            <p14:sldId id="737"/>
            <p14:sldId id="738"/>
            <p14:sldId id="739"/>
            <p14:sldId id="740"/>
            <p14:sldId id="743"/>
            <p14:sldId id="74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6447" autoAdjust="0"/>
  </p:normalViewPr>
  <p:slideViewPr>
    <p:cSldViewPr snapToGrid="0">
      <p:cViewPr varScale="1">
        <p:scale>
          <a:sx n="110" d="100"/>
          <a:sy n="110" d="100"/>
        </p:scale>
        <p:origin x="768"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13.wmf"/><Relationship Id="rId4"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Definition of linear maps and linear operators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Definition of 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Definition of linear maps and linear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Definition of linear maps and linear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Definition of 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Definition of 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Definition of linear maps and linear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6.wmf"/><Relationship Id="rId3" Type="http://schemas.microsoft.com/office/2007/relationships/media" Target="../media/media11.m4a"/><Relationship Id="rId7" Type="http://schemas.openxmlformats.org/officeDocument/2006/relationships/image" Target="../media/image13.wmf"/><Relationship Id="rId12" Type="http://schemas.openxmlformats.org/officeDocument/2006/relationships/oleObject" Target="../embeddings/oleObject4.bin"/><Relationship Id="rId2" Type="http://schemas.openxmlformats.org/officeDocument/2006/relationships/tags" Target="../tags/tag9.xml"/><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3.bin"/><Relationship Id="rId4" Type="http://schemas.openxmlformats.org/officeDocument/2006/relationships/audio" Target="../media/media11.m4a"/><Relationship Id="rId9" Type="http://schemas.openxmlformats.org/officeDocument/2006/relationships/image" Target="../media/image14.wmf"/><Relationship Id="rId1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12.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12.m4a"/><Relationship Id="rId9" Type="http://schemas.openxmlformats.org/officeDocument/2006/relationships/image" Target="../media/image19.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3.m4a"/><Relationship Id="rId7" Type="http://schemas.openxmlformats.org/officeDocument/2006/relationships/image" Target="../media/image21.wmf"/><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3.m4a"/><Relationship Id="rId9" Type="http://schemas.openxmlformats.org/officeDocument/2006/relationships/image" Target="../media/image22.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4.m4a"/><Relationship Id="rId7" Type="http://schemas.openxmlformats.org/officeDocument/2006/relationships/image" Target="../media/image23.wmf"/><Relationship Id="rId2" Type="http://schemas.openxmlformats.org/officeDocument/2006/relationships/tags" Target="../tags/tag1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m4a"/><Relationship Id="rId9" Type="http://schemas.openxmlformats.org/officeDocument/2006/relationships/image" Target="../media/image24.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8.wmf"/><Relationship Id="rId3" Type="http://schemas.microsoft.com/office/2007/relationships/media" Target="../media/media15.m4a"/><Relationship Id="rId7" Type="http://schemas.openxmlformats.org/officeDocument/2006/relationships/image" Target="../media/image25.wmf"/><Relationship Id="rId12" Type="http://schemas.openxmlformats.org/officeDocument/2006/relationships/oleObject" Target="../embeddings/oleObject16.bin"/><Relationship Id="rId2" Type="http://schemas.openxmlformats.org/officeDocument/2006/relationships/tags" Target="../tags/tag13.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27.wmf"/><Relationship Id="rId5" Type="http://schemas.openxmlformats.org/officeDocument/2006/relationships/slideLayout" Target="../slideLayouts/slideLayout2.xml"/><Relationship Id="rId15" Type="http://schemas.openxmlformats.org/officeDocument/2006/relationships/image" Target="../media/image29.wmf"/><Relationship Id="rId10" Type="http://schemas.openxmlformats.org/officeDocument/2006/relationships/oleObject" Target="../embeddings/oleObject15.bin"/><Relationship Id="rId4" Type="http://schemas.openxmlformats.org/officeDocument/2006/relationships/audio" Target="../media/media15.m4a"/><Relationship Id="rId9" Type="http://schemas.openxmlformats.org/officeDocument/2006/relationships/image" Target="../media/image26.wmf"/><Relationship Id="rId1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16.m4a"/><Relationship Id="rId7" Type="http://schemas.openxmlformats.org/officeDocument/2006/relationships/image" Target="../media/image30.wmf"/><Relationship Id="rId2" Type="http://schemas.openxmlformats.org/officeDocument/2006/relationships/tags" Target="../tags/tag14.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m4a"/><Relationship Id="rId9" Type="http://schemas.openxmlformats.org/officeDocument/2006/relationships/image" Target="../media/image31.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5.wmf"/><Relationship Id="rId3" Type="http://schemas.microsoft.com/office/2007/relationships/media" Target="../media/media17.m4a"/><Relationship Id="rId7" Type="http://schemas.openxmlformats.org/officeDocument/2006/relationships/image" Target="../media/image32.wmf"/><Relationship Id="rId12" Type="http://schemas.openxmlformats.org/officeDocument/2006/relationships/oleObject" Target="../embeddings/oleObject23.bin"/><Relationship Id="rId2" Type="http://schemas.openxmlformats.org/officeDocument/2006/relationships/tags" Target="../tags/tag15.xml"/><Relationship Id="rId16"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34.wmf"/><Relationship Id="rId5" Type="http://schemas.openxmlformats.org/officeDocument/2006/relationships/slideLayout" Target="../slideLayouts/slideLayout2.xml"/><Relationship Id="rId15" Type="http://schemas.openxmlformats.org/officeDocument/2006/relationships/image" Target="../media/image36.wmf"/><Relationship Id="rId10" Type="http://schemas.openxmlformats.org/officeDocument/2006/relationships/oleObject" Target="../embeddings/oleObject22.bin"/><Relationship Id="rId4" Type="http://schemas.openxmlformats.org/officeDocument/2006/relationships/audio" Target="../media/media17.m4a"/><Relationship Id="rId9" Type="http://schemas.openxmlformats.org/officeDocument/2006/relationships/image" Target="../media/image33.wmf"/><Relationship Id="rId14"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40.wmf"/><Relationship Id="rId18" Type="http://schemas.openxmlformats.org/officeDocument/2006/relationships/image" Target="../media/image8.png"/><Relationship Id="rId3" Type="http://schemas.microsoft.com/office/2007/relationships/media" Target="../media/media20.m4a"/><Relationship Id="rId7" Type="http://schemas.openxmlformats.org/officeDocument/2006/relationships/image" Target="../media/image37.wmf"/><Relationship Id="rId12" Type="http://schemas.openxmlformats.org/officeDocument/2006/relationships/oleObject" Target="../embeddings/oleObject28.bin"/><Relationship Id="rId17" Type="http://schemas.openxmlformats.org/officeDocument/2006/relationships/image" Target="../media/image42.wmf"/><Relationship Id="rId2" Type="http://schemas.openxmlformats.org/officeDocument/2006/relationships/tags" Target="../tags/tag18.xml"/><Relationship Id="rId16" Type="http://schemas.openxmlformats.org/officeDocument/2006/relationships/oleObject" Target="../embeddings/oleObject30.bin"/><Relationship Id="rId1" Type="http://schemas.openxmlformats.org/officeDocument/2006/relationships/vmlDrawing" Target="../drawings/vmlDrawing8.vml"/><Relationship Id="rId6" Type="http://schemas.openxmlformats.org/officeDocument/2006/relationships/oleObject" Target="../embeddings/oleObject25.bin"/><Relationship Id="rId11" Type="http://schemas.openxmlformats.org/officeDocument/2006/relationships/image" Target="../media/image39.wmf"/><Relationship Id="rId5" Type="http://schemas.openxmlformats.org/officeDocument/2006/relationships/slideLayout" Target="../slideLayouts/slideLayout2.xml"/><Relationship Id="rId15" Type="http://schemas.openxmlformats.org/officeDocument/2006/relationships/image" Target="../media/image41.wmf"/><Relationship Id="rId10" Type="http://schemas.openxmlformats.org/officeDocument/2006/relationships/oleObject" Target="../embeddings/oleObject27.bin"/><Relationship Id="rId4" Type="http://schemas.openxmlformats.org/officeDocument/2006/relationships/audio" Target="../media/media20.m4a"/><Relationship Id="rId9" Type="http://schemas.openxmlformats.org/officeDocument/2006/relationships/image" Target="../media/image38.wmf"/><Relationship Id="rId14" Type="http://schemas.openxmlformats.org/officeDocument/2006/relationships/oleObject" Target="../embeddings/oleObject29.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2.bin"/><Relationship Id="rId3" Type="http://schemas.microsoft.com/office/2007/relationships/media" Target="../media/media21.m4a"/><Relationship Id="rId7" Type="http://schemas.openxmlformats.org/officeDocument/2006/relationships/image" Target="../media/image43.wmf"/><Relationship Id="rId12" Type="http://schemas.openxmlformats.org/officeDocument/2006/relationships/image" Target="../media/image8.png"/><Relationship Id="rId2" Type="http://schemas.openxmlformats.org/officeDocument/2006/relationships/tags" Target="../tags/tag19.xml"/><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image" Target="../media/image45.wmf"/><Relationship Id="rId5" Type="http://schemas.openxmlformats.org/officeDocument/2006/relationships/slideLayout" Target="../slideLayouts/slideLayout2.xml"/><Relationship Id="rId10" Type="http://schemas.openxmlformats.org/officeDocument/2006/relationships/oleObject" Target="../embeddings/oleObject33.bin"/><Relationship Id="rId4" Type="http://schemas.openxmlformats.org/officeDocument/2006/relationships/audio" Target="../media/media21.m4a"/><Relationship Id="rId9" Type="http://schemas.openxmlformats.org/officeDocument/2006/relationships/image" Target="../media/image44.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49.wmf"/><Relationship Id="rId3" Type="http://schemas.microsoft.com/office/2007/relationships/media" Target="../media/media22.m4a"/><Relationship Id="rId7" Type="http://schemas.openxmlformats.org/officeDocument/2006/relationships/image" Target="../media/image46.wmf"/><Relationship Id="rId12" Type="http://schemas.openxmlformats.org/officeDocument/2006/relationships/oleObject" Target="../embeddings/oleObject37.bin"/><Relationship Id="rId2" Type="http://schemas.openxmlformats.org/officeDocument/2006/relationships/tags" Target="../tags/tag20.xml"/><Relationship Id="rId16" Type="http://schemas.openxmlformats.org/officeDocument/2006/relationships/image" Target="../media/image8.png"/><Relationship Id="rId1" Type="http://schemas.openxmlformats.org/officeDocument/2006/relationships/vmlDrawing" Target="../drawings/vmlDrawing10.vml"/><Relationship Id="rId6" Type="http://schemas.openxmlformats.org/officeDocument/2006/relationships/oleObject" Target="../embeddings/oleObject34.bin"/><Relationship Id="rId11" Type="http://schemas.openxmlformats.org/officeDocument/2006/relationships/image" Target="../media/image48.wmf"/><Relationship Id="rId5" Type="http://schemas.openxmlformats.org/officeDocument/2006/relationships/slideLayout" Target="../slideLayouts/slideLayout2.xml"/><Relationship Id="rId15" Type="http://schemas.openxmlformats.org/officeDocument/2006/relationships/image" Target="../media/image50.wmf"/><Relationship Id="rId10" Type="http://schemas.openxmlformats.org/officeDocument/2006/relationships/oleObject" Target="../embeddings/oleObject36.bin"/><Relationship Id="rId4" Type="http://schemas.openxmlformats.org/officeDocument/2006/relationships/audio" Target="../media/media22.m4a"/><Relationship Id="rId9" Type="http://schemas.openxmlformats.org/officeDocument/2006/relationships/image" Target="../media/image47.wmf"/><Relationship Id="rId14" Type="http://schemas.openxmlformats.org/officeDocument/2006/relationships/oleObject" Target="../embeddings/oleObject38.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53.wmf"/><Relationship Id="rId3" Type="http://schemas.microsoft.com/office/2007/relationships/media" Target="../media/media23.m4a"/><Relationship Id="rId7" Type="http://schemas.openxmlformats.org/officeDocument/2006/relationships/image" Target="../media/image13.wmf"/><Relationship Id="rId12" Type="http://schemas.openxmlformats.org/officeDocument/2006/relationships/oleObject" Target="../embeddings/oleObject42.bin"/><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39.bin"/><Relationship Id="rId11" Type="http://schemas.openxmlformats.org/officeDocument/2006/relationships/image" Target="../media/image52.wmf"/><Relationship Id="rId5" Type="http://schemas.openxmlformats.org/officeDocument/2006/relationships/slideLayout" Target="../slideLayouts/slideLayout2.xml"/><Relationship Id="rId10" Type="http://schemas.openxmlformats.org/officeDocument/2006/relationships/oleObject" Target="../embeddings/oleObject41.bin"/><Relationship Id="rId4" Type="http://schemas.openxmlformats.org/officeDocument/2006/relationships/audio" Target="../media/media23.m4a"/><Relationship Id="rId9" Type="http://schemas.openxmlformats.org/officeDocument/2006/relationships/image" Target="../media/image51.wmf"/><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7.wmf"/><Relationship Id="rId3" Type="http://schemas.microsoft.com/office/2007/relationships/media" Target="../media/media24.m4a"/><Relationship Id="rId7" Type="http://schemas.openxmlformats.org/officeDocument/2006/relationships/image" Target="../media/image54.wmf"/><Relationship Id="rId12" Type="http://schemas.openxmlformats.org/officeDocument/2006/relationships/oleObject" Target="../embeddings/oleObject46.bin"/><Relationship Id="rId2" Type="http://schemas.openxmlformats.org/officeDocument/2006/relationships/tags" Target="../tags/tag22.xml"/><Relationship Id="rId1" Type="http://schemas.openxmlformats.org/officeDocument/2006/relationships/vmlDrawing" Target="../drawings/vmlDrawing12.vml"/><Relationship Id="rId6" Type="http://schemas.openxmlformats.org/officeDocument/2006/relationships/oleObject" Target="../embeddings/oleObject43.bin"/><Relationship Id="rId11" Type="http://schemas.openxmlformats.org/officeDocument/2006/relationships/image" Target="../media/image56.wmf"/><Relationship Id="rId5" Type="http://schemas.openxmlformats.org/officeDocument/2006/relationships/slideLayout" Target="../slideLayouts/slideLayout2.xml"/><Relationship Id="rId10" Type="http://schemas.openxmlformats.org/officeDocument/2006/relationships/oleObject" Target="../embeddings/oleObject45.bin"/><Relationship Id="rId4" Type="http://schemas.openxmlformats.org/officeDocument/2006/relationships/audio" Target="../media/media24.m4a"/><Relationship Id="rId9" Type="http://schemas.openxmlformats.org/officeDocument/2006/relationships/image" Target="../media/image55.wmf"/><Relationship Id="rId1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61.wmf"/><Relationship Id="rId3" Type="http://schemas.microsoft.com/office/2007/relationships/media" Target="../media/media25.m4a"/><Relationship Id="rId7" Type="http://schemas.openxmlformats.org/officeDocument/2006/relationships/image" Target="../media/image58.wmf"/><Relationship Id="rId12" Type="http://schemas.openxmlformats.org/officeDocument/2006/relationships/oleObject" Target="../embeddings/oleObject50.bin"/><Relationship Id="rId2" Type="http://schemas.openxmlformats.org/officeDocument/2006/relationships/tags" Target="../tags/tag23.xml"/><Relationship Id="rId1" Type="http://schemas.openxmlformats.org/officeDocument/2006/relationships/vmlDrawing" Target="../drawings/vmlDrawing13.vml"/><Relationship Id="rId6" Type="http://schemas.openxmlformats.org/officeDocument/2006/relationships/oleObject" Target="../embeddings/oleObject47.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49.bin"/><Relationship Id="rId4" Type="http://schemas.openxmlformats.org/officeDocument/2006/relationships/audio" Target="../media/media25.m4a"/><Relationship Id="rId9" Type="http://schemas.openxmlformats.org/officeDocument/2006/relationships/image" Target="../media/image59.wmf"/><Relationship Id="rId1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8.2 Definition of linear maps</a:t>
            </a:r>
            <a:br>
              <a:rPr lang="en-US" dirty="0"/>
            </a:br>
            <a:r>
              <a:rPr lang="en-US" dirty="0"/>
              <a:t>and linear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93F6D57-3D5D-4C49-8E08-90445E53E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Proving linearity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You can show a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linear by either showing:</a:t>
            </a:r>
          </a:p>
          <a:p>
            <a:pPr marL="857250" lvl="1" indent="-457200">
              <a:buFont typeface="+mj-lt"/>
              <a:buAutoNum type="arabicPeriod"/>
            </a:pPr>
            <a:r>
              <a:rPr lang="en-US" dirty="0"/>
              <a:t>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r>
              <a:rPr lang="en-US" dirty="0"/>
              <a:t> for all </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   </a:t>
            </a:r>
            <a:r>
              <a:rPr lang="en-US" dirty="0"/>
              <a:t>and all </a:t>
            </a:r>
            <a:r>
              <a:rPr lang="en-US" i="1" dirty="0">
                <a:latin typeface="Symbol" panose="05050102010706020507" pitchFamily="18" charset="2"/>
              </a:rPr>
              <a:t>a </a:t>
            </a:r>
            <a:r>
              <a:rPr lang="en-US" dirty="0">
                <a:latin typeface="Times New Roman" panose="02020603050405020304" pitchFamily="18" charset="0"/>
              </a:rPr>
              <a:t>∈</a:t>
            </a:r>
            <a:r>
              <a:rPr lang="en-US" b="1" dirty="0">
                <a:latin typeface="Times New Roman" panose="02020603050405020304" pitchFamily="18" charset="0"/>
              </a:rPr>
              <a:t> F</a:t>
            </a:r>
            <a:r>
              <a:rPr lang="en-US" b="1" dirty="0">
                <a:latin typeface="Edwardian Script ITC" panose="030303020407070D0804" pitchFamily="66" charset="0"/>
              </a:rPr>
              <a:t> </a:t>
            </a:r>
            <a:br>
              <a:rPr lang="en-US" b="1" dirty="0">
                <a:latin typeface="Edwardian Script ITC" panose="030303020407070D0804" pitchFamily="66" charset="0"/>
              </a:rPr>
            </a:br>
            <a:r>
              <a:rPr lang="en-US" b="1" dirty="0">
                <a:latin typeface="Edwardian Script ITC" panose="030303020407070D0804" pitchFamily="66" charset="0"/>
              </a:rPr>
              <a: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for all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 </a:t>
            </a:r>
            <a:endParaRPr lang="en-US" i="1" dirty="0">
              <a:latin typeface="Times New Roman" panose="02020603050405020304" pitchFamily="18" charset="0"/>
            </a:endParaRPr>
          </a:p>
          <a:p>
            <a:pPr marL="857250" lvl="1" indent="-457200">
              <a:buFont typeface="+mj-lt"/>
              <a:buAutoNum type="arabicPeriod"/>
            </a:pP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for all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 </a:t>
            </a:r>
            <a:r>
              <a:rPr lang="en-US" dirty="0"/>
              <a:t>  and all </a:t>
            </a:r>
            <a:r>
              <a:rPr lang="en-US" i="1" dirty="0">
                <a:latin typeface="Symbol" panose="05050102010706020507" pitchFamily="18" charset="2"/>
              </a:rPr>
              <a:t>a</a:t>
            </a:r>
            <a:r>
              <a:rPr lang="en-US" dirty="0">
                <a:latin typeface="Symbol" panose="05050102010706020507" pitchFamily="18" charset="2"/>
              </a:rPr>
              <a:t>, </a:t>
            </a:r>
            <a:r>
              <a:rPr lang="en-US" i="1" dirty="0">
                <a:latin typeface="Symbol" panose="05050102010706020507" pitchFamily="18" charset="2"/>
              </a:rPr>
              <a:t>b </a:t>
            </a:r>
            <a:r>
              <a:rPr lang="en-US" dirty="0">
                <a:latin typeface="Times New Roman" panose="02020603050405020304" pitchFamily="18" charset="0"/>
              </a:rPr>
              <a:t>∈</a:t>
            </a:r>
            <a:r>
              <a:rPr lang="en-US" b="1" dirty="0">
                <a:latin typeface="Times New Roman" panose="02020603050405020304" pitchFamily="18" charset="0"/>
              </a:rPr>
              <a:t> F</a:t>
            </a:r>
            <a:endParaRPr lang="en-US" dirty="0">
              <a:latin typeface="Times New Roman" panose="02020603050405020304" pitchFamily="18" charset="0"/>
            </a:endParaRPr>
          </a:p>
          <a:p>
            <a:pPr lvl="1"/>
            <a:r>
              <a:rPr lang="en-US" dirty="0"/>
              <a:t>You can show one or the other,</a:t>
            </a:r>
            <a:br>
              <a:rPr lang="en-US" dirty="0"/>
            </a:br>
            <a:r>
              <a:rPr lang="en-US" dirty="0"/>
              <a:t>	   Requirement 1 is true if and only if Requirement 2 is true.</a:t>
            </a:r>
            <a:endParaRPr lang="en-US" dirty="0">
              <a:latin typeface="Times New Roman" panose="02020603050405020304" pitchFamily="18" charset="0"/>
            </a:endParaRPr>
          </a:p>
          <a:p>
            <a:endParaRPr lang="en-US" dirty="0"/>
          </a:p>
          <a:p>
            <a:r>
              <a:rPr lang="en-US" dirty="0"/>
              <a:t>To show that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t>
            </a:r>
            <a:r>
              <a:rPr lang="en-US" b="1" i="1" dirty="0"/>
              <a:t>not</a:t>
            </a:r>
            <a:r>
              <a:rPr lang="en-US" dirty="0"/>
              <a:t> linear, it is only necessary to show one of:</a:t>
            </a:r>
          </a:p>
          <a:p>
            <a:pPr marL="857250" lvl="1" indent="-457200">
              <a:buFont typeface="+mj-lt"/>
              <a:buAutoNum type="arabicPeriod"/>
            </a:pPr>
            <a:r>
              <a:rPr lang="en-US" dirty="0"/>
              <a: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Symbol" panose="05050102010706020507" pitchFamily="18" charset="2"/>
              </a:rPr>
              <a:t>0</a:t>
            </a:r>
            <a:r>
              <a:rPr lang="en-US" b="1" baseline="-25000" dirty="0">
                <a:latin typeface="Edwardian Script ITC" panose="030303020407070D0804" pitchFamily="66" charset="0"/>
              </a:rPr>
              <a:t>U  </a:t>
            </a:r>
            <a:r>
              <a:rPr lang="en-US" dirty="0">
                <a:latin typeface="Times New Roman" panose="02020603050405020304" pitchFamily="18" charset="0"/>
              </a:rPr>
              <a:t>) ≠ </a:t>
            </a:r>
            <a:r>
              <a:rPr lang="en-US" b="1" dirty="0">
                <a:latin typeface="Symbol" panose="05050102010706020507" pitchFamily="18" charset="2"/>
              </a:rPr>
              <a:t>0</a:t>
            </a:r>
            <a:r>
              <a:rPr lang="en-US" b="1" baseline="-25000" dirty="0">
                <a:latin typeface="Edwardian Script ITC" panose="030303020407070D0804" pitchFamily="66" charset="0"/>
              </a:rPr>
              <a:t>V</a:t>
            </a:r>
            <a:endParaRPr lang="en-US" dirty="0"/>
          </a:p>
          <a:p>
            <a:pPr marL="857250" lvl="1" indent="-457200">
              <a:buFont typeface="+mj-lt"/>
              <a:buAutoNum type="arabicPeriod"/>
            </a:pPr>
            <a:r>
              <a:rPr lang="en-US" dirty="0"/>
              <a:t>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dirty="0"/>
              <a:t> for one </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   </a:t>
            </a:r>
            <a:r>
              <a:rPr lang="en-US" dirty="0"/>
              <a:t>and one </a:t>
            </a:r>
            <a:r>
              <a:rPr lang="en-US" i="1" dirty="0">
                <a:latin typeface="Symbol" panose="05050102010706020507" pitchFamily="18" charset="2"/>
              </a:rPr>
              <a:t>a </a:t>
            </a:r>
            <a:r>
              <a:rPr lang="en-US" dirty="0">
                <a:latin typeface="Times New Roman" panose="02020603050405020304" pitchFamily="18" charset="0"/>
              </a:rPr>
              <a:t>∈</a:t>
            </a:r>
            <a:r>
              <a:rPr lang="en-US" b="1" dirty="0">
                <a:latin typeface="Times New Roman" panose="02020603050405020304" pitchFamily="18" charset="0"/>
              </a:rPr>
              <a:t> F</a:t>
            </a:r>
            <a:endParaRPr lang="en-US" dirty="0"/>
          </a:p>
          <a:p>
            <a:pPr marL="857250" lvl="1" indent="-457200">
              <a:buFont typeface="+mj-lt"/>
              <a:buAutoNum type="arabicPeriod"/>
            </a:pP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for two specific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 </a:t>
            </a:r>
            <a:endParaRPr lang="en-US" b="1"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00D6DB2A-D5D3-4CAC-AA3C-7EE6717380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6854164"/>
      </p:ext>
    </p:extLst>
  </p:cSld>
  <p:clrMapOvr>
    <a:masterClrMapping/>
  </p:clrMapOvr>
  <mc:AlternateContent xmlns:mc="http://schemas.openxmlformats.org/markup-compatibility/2006" xmlns:p14="http://schemas.microsoft.com/office/powerpoint/2010/main">
    <mc:Choice Requires="p14">
      <p:transition spd="slow" p14:dur="2000" advTm="169665"/>
    </mc:Choice>
    <mc:Fallback xmlns="">
      <p:transition spd="slow" advTm="16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Let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3</a:t>
            </a:r>
            <a:r>
              <a:rPr lang="en-US" b="1" dirty="0"/>
              <a:t> </a:t>
            </a:r>
            <a:r>
              <a:rPr lang="en-US" dirty="0"/>
              <a:t>be defined as</a:t>
            </a:r>
          </a:p>
          <a:p>
            <a:endParaRPr lang="en-US" dirty="0"/>
          </a:p>
          <a:p>
            <a:endParaRPr lang="en-US" dirty="0"/>
          </a:p>
          <a:p>
            <a:r>
              <a:rPr lang="en-US" dirty="0"/>
              <a:t>Now, </a:t>
            </a:r>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2050092037"/>
              </p:ext>
            </p:extLst>
          </p:nvPr>
        </p:nvGraphicFramePr>
        <p:xfrm>
          <a:off x="4298133" y="1281113"/>
          <a:ext cx="3273425" cy="1149350"/>
        </p:xfrm>
        <a:graphic>
          <a:graphicData uri="http://schemas.openxmlformats.org/presentationml/2006/ole">
            <mc:AlternateContent xmlns:mc="http://schemas.openxmlformats.org/markup-compatibility/2006">
              <mc:Choice xmlns:v="urn:schemas-microsoft-com:vml" Requires="v">
                <p:oleObj spid="_x0000_s436295" name="Equation" r:id="rId6" imgW="1879560" imgH="647640" progId="Equation.DSMT4">
                  <p:embed/>
                </p:oleObj>
              </mc:Choice>
              <mc:Fallback>
                <p:oleObj name="Equation" r:id="rId6" imgW="1879560" imgH="647640" progId="Equation.DSMT4">
                  <p:embed/>
                  <p:pic>
                    <p:nvPicPr>
                      <p:cNvPr id="21" name="Object 20">
                        <a:extLst>
                          <a:ext uri="{FF2B5EF4-FFF2-40B4-BE49-F238E27FC236}">
                            <a16:creationId xmlns:a16="http://schemas.microsoft.com/office/drawing/2014/main" id="{7BDDF02B-645D-46DF-9CE2-A477CAFD8D42}"/>
                          </a:ext>
                        </a:extLst>
                      </p:cNvPr>
                      <p:cNvPicPr>
                        <a:picLocks noChangeAspect="1" noChangeArrowheads="1"/>
                      </p:cNvPicPr>
                      <p:nvPr/>
                    </p:nvPicPr>
                    <p:blipFill>
                      <a:blip r:embed="rId7"/>
                      <a:srcRect/>
                      <a:stretch>
                        <a:fillRect/>
                      </a:stretch>
                    </p:blipFill>
                    <p:spPr bwMode="auto">
                      <a:xfrm>
                        <a:off x="4298133" y="1281113"/>
                        <a:ext cx="3273425" cy="1149350"/>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C8BC79CF-59BD-47E5-A5C1-70E13F5599DF}"/>
              </a:ext>
            </a:extLst>
          </p:cNvPr>
          <p:cNvGraphicFramePr>
            <a:graphicFrameLocks noChangeAspect="1"/>
          </p:cNvGraphicFramePr>
          <p:nvPr>
            <p:extLst>
              <p:ext uri="{D42A27DB-BD31-4B8C-83A1-F6EECF244321}">
                <p14:modId xmlns:p14="http://schemas.microsoft.com/office/powerpoint/2010/main" val="2156164602"/>
              </p:ext>
            </p:extLst>
          </p:nvPr>
        </p:nvGraphicFramePr>
        <p:xfrm>
          <a:off x="1508807" y="2494823"/>
          <a:ext cx="5773738" cy="1149350"/>
        </p:xfrm>
        <a:graphic>
          <a:graphicData uri="http://schemas.openxmlformats.org/presentationml/2006/ole">
            <mc:AlternateContent xmlns:mc="http://schemas.openxmlformats.org/markup-compatibility/2006">
              <mc:Choice xmlns:v="urn:schemas-microsoft-com:vml" Requires="v">
                <p:oleObj spid="_x0000_s436296" name="Equation" r:id="rId8" imgW="3314520" imgH="647640" progId="Equation.DSMT4">
                  <p:embed/>
                </p:oleObj>
              </mc:Choice>
              <mc:Fallback>
                <p:oleObj name="Equation" r:id="rId8" imgW="331452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9"/>
                      <a:srcRect/>
                      <a:stretch>
                        <a:fillRect/>
                      </a:stretch>
                    </p:blipFill>
                    <p:spPr bwMode="auto">
                      <a:xfrm>
                        <a:off x="1508807" y="2494823"/>
                        <a:ext cx="5773738" cy="1149350"/>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9CC5370B-EE29-4FAF-85F1-8D676785A742}"/>
              </a:ext>
            </a:extLst>
          </p:cNvPr>
          <p:cNvGraphicFramePr>
            <a:graphicFrameLocks noChangeAspect="1"/>
          </p:cNvGraphicFramePr>
          <p:nvPr>
            <p:extLst>
              <p:ext uri="{D42A27DB-BD31-4B8C-83A1-F6EECF244321}">
                <p14:modId xmlns:p14="http://schemas.microsoft.com/office/powerpoint/2010/main" val="3414583959"/>
              </p:ext>
            </p:extLst>
          </p:nvPr>
        </p:nvGraphicFramePr>
        <p:xfrm>
          <a:off x="2946945" y="3644173"/>
          <a:ext cx="5110163" cy="1149350"/>
        </p:xfrm>
        <a:graphic>
          <a:graphicData uri="http://schemas.openxmlformats.org/presentationml/2006/ole">
            <mc:AlternateContent xmlns:mc="http://schemas.openxmlformats.org/markup-compatibility/2006">
              <mc:Choice xmlns:v="urn:schemas-microsoft-com:vml" Requires="v">
                <p:oleObj spid="_x0000_s436297" name="Equation" r:id="rId10" imgW="2933640" imgH="647640" progId="Equation.DSMT4">
                  <p:embed/>
                </p:oleObj>
              </mc:Choice>
              <mc:Fallback>
                <p:oleObj name="Equation" r:id="rId10" imgW="2933640" imgH="647640" progId="Equation.DSMT4">
                  <p:embed/>
                  <p:pic>
                    <p:nvPicPr>
                      <p:cNvPr id="12" name="Object 11">
                        <a:extLst>
                          <a:ext uri="{FF2B5EF4-FFF2-40B4-BE49-F238E27FC236}">
                            <a16:creationId xmlns:a16="http://schemas.microsoft.com/office/drawing/2014/main" id="{C8BC79CF-59BD-47E5-A5C1-70E13F5599DF}"/>
                          </a:ext>
                        </a:extLst>
                      </p:cNvPr>
                      <p:cNvPicPr>
                        <a:picLocks noChangeAspect="1" noChangeArrowheads="1"/>
                      </p:cNvPicPr>
                      <p:nvPr/>
                    </p:nvPicPr>
                    <p:blipFill>
                      <a:blip r:embed="rId11"/>
                      <a:srcRect/>
                      <a:stretch>
                        <a:fillRect/>
                      </a:stretch>
                    </p:blipFill>
                    <p:spPr bwMode="auto">
                      <a:xfrm>
                        <a:off x="2946945" y="3644173"/>
                        <a:ext cx="5110163" cy="114935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240B357B-DA59-4DB3-AB0C-0AEAC0A780AB}"/>
              </a:ext>
            </a:extLst>
          </p:cNvPr>
          <p:cNvGraphicFramePr>
            <a:graphicFrameLocks noChangeAspect="1"/>
          </p:cNvGraphicFramePr>
          <p:nvPr>
            <p:extLst>
              <p:ext uri="{D42A27DB-BD31-4B8C-83A1-F6EECF244321}">
                <p14:modId xmlns:p14="http://schemas.microsoft.com/office/powerpoint/2010/main" val="1254717118"/>
              </p:ext>
            </p:extLst>
          </p:nvPr>
        </p:nvGraphicFramePr>
        <p:xfrm>
          <a:off x="2946945" y="4902200"/>
          <a:ext cx="5310187" cy="1193800"/>
        </p:xfrm>
        <a:graphic>
          <a:graphicData uri="http://schemas.openxmlformats.org/presentationml/2006/ole">
            <mc:AlternateContent xmlns:mc="http://schemas.openxmlformats.org/markup-compatibility/2006">
              <mc:Choice xmlns:v="urn:schemas-microsoft-com:vml" Requires="v">
                <p:oleObj spid="_x0000_s436298" name="Equation" r:id="rId12" imgW="3047760" imgH="672840" progId="Equation.DSMT4">
                  <p:embed/>
                </p:oleObj>
              </mc:Choice>
              <mc:Fallback>
                <p:oleObj name="Equation" r:id="rId12" imgW="3047760" imgH="672840" progId="Equation.DSMT4">
                  <p:embed/>
                  <p:pic>
                    <p:nvPicPr>
                      <p:cNvPr id="13" name="Object 12">
                        <a:extLst>
                          <a:ext uri="{FF2B5EF4-FFF2-40B4-BE49-F238E27FC236}">
                            <a16:creationId xmlns:a16="http://schemas.microsoft.com/office/drawing/2014/main" id="{9CC5370B-EE29-4FAF-85F1-8D676785A742}"/>
                          </a:ext>
                        </a:extLst>
                      </p:cNvPr>
                      <p:cNvPicPr>
                        <a:picLocks noChangeAspect="1" noChangeArrowheads="1"/>
                      </p:cNvPicPr>
                      <p:nvPr/>
                    </p:nvPicPr>
                    <p:blipFill>
                      <a:blip r:embed="rId13"/>
                      <a:srcRect/>
                      <a:stretch>
                        <a:fillRect/>
                      </a:stretch>
                    </p:blipFill>
                    <p:spPr bwMode="auto">
                      <a:xfrm>
                        <a:off x="2946945" y="4902200"/>
                        <a:ext cx="5310187" cy="1193800"/>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ED01D04F-3290-4773-B197-CCDF70FF9941}"/>
              </a:ext>
            </a:extLst>
          </p:cNvPr>
          <p:cNvGraphicFramePr>
            <a:graphicFrameLocks noChangeAspect="1"/>
          </p:cNvGraphicFramePr>
          <p:nvPr>
            <p:extLst>
              <p:ext uri="{D42A27DB-BD31-4B8C-83A1-F6EECF244321}">
                <p14:modId xmlns:p14="http://schemas.microsoft.com/office/powerpoint/2010/main" val="3879517212"/>
              </p:ext>
            </p:extLst>
          </p:nvPr>
        </p:nvGraphicFramePr>
        <p:xfrm>
          <a:off x="2946945" y="6096000"/>
          <a:ext cx="1592262" cy="360363"/>
        </p:xfrm>
        <a:graphic>
          <a:graphicData uri="http://schemas.openxmlformats.org/presentationml/2006/ole">
            <mc:AlternateContent xmlns:mc="http://schemas.openxmlformats.org/markup-compatibility/2006">
              <mc:Choice xmlns:v="urn:schemas-microsoft-com:vml" Requires="v">
                <p:oleObj spid="_x0000_s436299" name="Equation" r:id="rId14" imgW="914400" imgH="203040" progId="Equation.DSMT4">
                  <p:embed/>
                </p:oleObj>
              </mc:Choice>
              <mc:Fallback>
                <p:oleObj name="Equation" r:id="rId14" imgW="914400" imgH="203040" progId="Equation.DSMT4">
                  <p:embed/>
                  <p:pic>
                    <p:nvPicPr>
                      <p:cNvPr id="14" name="Object 13">
                        <a:extLst>
                          <a:ext uri="{FF2B5EF4-FFF2-40B4-BE49-F238E27FC236}">
                            <a16:creationId xmlns:a16="http://schemas.microsoft.com/office/drawing/2014/main" id="{240B357B-DA59-4DB3-AB0C-0AEAC0A780AB}"/>
                          </a:ext>
                        </a:extLst>
                      </p:cNvPr>
                      <p:cNvPicPr>
                        <a:picLocks noChangeAspect="1" noChangeArrowheads="1"/>
                      </p:cNvPicPr>
                      <p:nvPr/>
                    </p:nvPicPr>
                    <p:blipFill>
                      <a:blip r:embed="rId15"/>
                      <a:srcRect/>
                      <a:stretch>
                        <a:fillRect/>
                      </a:stretch>
                    </p:blipFill>
                    <p:spPr bwMode="auto">
                      <a:xfrm>
                        <a:off x="2946945" y="6096000"/>
                        <a:ext cx="1592262" cy="360363"/>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C67E7763-A55D-4DD5-BD9A-9A5CD9D95D0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9468438"/>
      </p:ext>
    </p:extLst>
  </p:cSld>
  <p:clrMapOvr>
    <a:masterClrMapping/>
  </p:clrMapOvr>
  <mc:AlternateContent xmlns:mc="http://schemas.openxmlformats.org/markup-compatibility/2006" xmlns:p14="http://schemas.microsoft.com/office/powerpoint/2010/main">
    <mc:Choice Requires="p14">
      <p:transition spd="slow" p14:dur="2000" advTm="117308"/>
    </mc:Choice>
    <mc:Fallback xmlns="">
      <p:transition spd="slow" advTm="11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Let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2</a:t>
            </a:r>
            <a:r>
              <a:rPr lang="en-US" b="1" dirty="0"/>
              <a:t> </a:t>
            </a:r>
            <a:r>
              <a:rPr lang="en-US" dirty="0"/>
              <a:t>be defined as</a:t>
            </a:r>
          </a:p>
          <a:p>
            <a:endParaRPr lang="en-US" dirty="0"/>
          </a:p>
          <a:p>
            <a:endParaRPr lang="en-US" dirty="0"/>
          </a:p>
          <a:p>
            <a:endParaRPr lang="en-US" dirty="0"/>
          </a:p>
          <a:p>
            <a:endParaRPr lang="en-US" dirty="0"/>
          </a:p>
          <a:p>
            <a:endParaRPr lang="en-US" dirty="0"/>
          </a:p>
          <a:p>
            <a:endParaRPr lang="en-US" dirty="0"/>
          </a:p>
          <a:p>
            <a:r>
              <a:rPr lang="en-US" dirty="0"/>
              <a:t>Well,</a:t>
            </a:r>
          </a:p>
          <a:p>
            <a:endParaRPr lang="en-US" dirty="0"/>
          </a:p>
          <a:p>
            <a:endParaRPr lang="en-US" dirty="0"/>
          </a:p>
          <a:p>
            <a:pPr marL="0" indent="0">
              <a:buNone/>
            </a:pPr>
            <a:r>
              <a:rPr lang="en-US" dirty="0"/>
              <a:t>	and                  , so this </a:t>
            </a:r>
            <a:r>
              <a:rPr lang="en-US" i="1" dirty="0">
                <a:latin typeface="Times New Roman" panose="02020603050405020304" pitchFamily="18" charset="0"/>
              </a:rPr>
              <a:t>B</a:t>
            </a:r>
            <a:r>
              <a:rPr lang="en-US" dirty="0"/>
              <a:t> is not linear  </a:t>
            </a:r>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4062047227"/>
              </p:ext>
            </p:extLst>
          </p:nvPr>
        </p:nvGraphicFramePr>
        <p:xfrm>
          <a:off x="2008188" y="2008188"/>
          <a:ext cx="6037262" cy="1509712"/>
        </p:xfrm>
        <a:graphic>
          <a:graphicData uri="http://schemas.openxmlformats.org/presentationml/2006/ole">
            <mc:AlternateContent xmlns:mc="http://schemas.openxmlformats.org/markup-compatibility/2006">
              <mc:Choice xmlns:v="urn:schemas-microsoft-com:vml" Requires="v">
                <p:oleObj spid="_x0000_s437303" name="Equation" r:id="rId6" imgW="3466800" imgH="850680" progId="Equation.DSMT4">
                  <p:embed/>
                </p:oleObj>
              </mc:Choice>
              <mc:Fallback>
                <p:oleObj name="Equation" r:id="rId6" imgW="3466800" imgH="85068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2008188" y="2008188"/>
                        <a:ext cx="6037262" cy="1509712"/>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A73E2528-55E7-44EA-8C26-714FFD48639D}"/>
              </a:ext>
            </a:extLst>
          </p:cNvPr>
          <p:cNvGraphicFramePr>
            <a:graphicFrameLocks noChangeAspect="1"/>
          </p:cNvGraphicFramePr>
          <p:nvPr>
            <p:extLst>
              <p:ext uri="{D42A27DB-BD31-4B8C-83A1-F6EECF244321}">
                <p14:modId xmlns:p14="http://schemas.microsoft.com/office/powerpoint/2010/main" val="2907640721"/>
              </p:ext>
            </p:extLst>
          </p:nvPr>
        </p:nvGraphicFramePr>
        <p:xfrm>
          <a:off x="1516063" y="3937000"/>
          <a:ext cx="6834187" cy="1509713"/>
        </p:xfrm>
        <a:graphic>
          <a:graphicData uri="http://schemas.openxmlformats.org/presentationml/2006/ole">
            <mc:AlternateContent xmlns:mc="http://schemas.openxmlformats.org/markup-compatibility/2006">
              <mc:Choice xmlns:v="urn:schemas-microsoft-com:vml" Requires="v">
                <p:oleObj spid="_x0000_s437304" name="Equation" r:id="rId8" imgW="3924000" imgH="850680" progId="Equation.DSMT4">
                  <p:embed/>
                </p:oleObj>
              </mc:Choice>
              <mc:Fallback>
                <p:oleObj name="Equation" r:id="rId8" imgW="3924000" imgH="85068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9"/>
                      <a:srcRect/>
                      <a:stretch>
                        <a:fillRect/>
                      </a:stretch>
                    </p:blipFill>
                    <p:spPr bwMode="auto">
                      <a:xfrm>
                        <a:off x="1516063" y="3937000"/>
                        <a:ext cx="6834187" cy="1509713"/>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35BB48E6-C8AB-4EDD-9F35-B2BBD5F9CDF4}"/>
              </a:ext>
            </a:extLst>
          </p:cNvPr>
          <p:cNvGraphicFramePr>
            <a:graphicFrameLocks noChangeAspect="1"/>
          </p:cNvGraphicFramePr>
          <p:nvPr>
            <p:extLst>
              <p:ext uri="{D42A27DB-BD31-4B8C-83A1-F6EECF244321}">
                <p14:modId xmlns:p14="http://schemas.microsoft.com/office/powerpoint/2010/main" val="4066344435"/>
              </p:ext>
            </p:extLst>
          </p:nvPr>
        </p:nvGraphicFramePr>
        <p:xfrm>
          <a:off x="2004345" y="5507676"/>
          <a:ext cx="1062038" cy="765175"/>
        </p:xfrm>
        <a:graphic>
          <a:graphicData uri="http://schemas.openxmlformats.org/presentationml/2006/ole">
            <mc:AlternateContent xmlns:mc="http://schemas.openxmlformats.org/markup-compatibility/2006">
              <mc:Choice xmlns:v="urn:schemas-microsoft-com:vml" Requires="v">
                <p:oleObj spid="_x0000_s437305" name="Equation" r:id="rId10" imgW="609480" imgH="431640" progId="Equation.DSMT4">
                  <p:embed/>
                </p:oleObj>
              </mc:Choice>
              <mc:Fallback>
                <p:oleObj name="Equation" r:id="rId10" imgW="609480" imgH="431640" progId="Equation.DSMT4">
                  <p:embed/>
                  <p:pic>
                    <p:nvPicPr>
                      <p:cNvPr id="16" name="Object 15">
                        <a:extLst>
                          <a:ext uri="{FF2B5EF4-FFF2-40B4-BE49-F238E27FC236}">
                            <a16:creationId xmlns:a16="http://schemas.microsoft.com/office/drawing/2014/main" id="{A73E2528-55E7-44EA-8C26-714FFD48639D}"/>
                          </a:ext>
                        </a:extLst>
                      </p:cNvPr>
                      <p:cNvPicPr>
                        <a:picLocks noChangeAspect="1" noChangeArrowheads="1"/>
                      </p:cNvPicPr>
                      <p:nvPr/>
                    </p:nvPicPr>
                    <p:blipFill>
                      <a:blip r:embed="rId11"/>
                      <a:srcRect/>
                      <a:stretch>
                        <a:fillRect/>
                      </a:stretch>
                    </p:blipFill>
                    <p:spPr bwMode="auto">
                      <a:xfrm>
                        <a:off x="2004345" y="5507676"/>
                        <a:ext cx="1062038" cy="765175"/>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9EB239AD-C650-4FF1-B268-DDE32D143D2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39900308"/>
      </p:ext>
    </p:extLst>
  </p:cSld>
  <p:clrMapOvr>
    <a:masterClrMapping/>
  </p:clrMapOvr>
  <mc:AlternateContent xmlns:mc="http://schemas.openxmlformats.org/markup-compatibility/2006" xmlns:p14="http://schemas.microsoft.com/office/powerpoint/2010/main">
    <mc:Choice Requires="p14">
      <p:transition spd="slow" p14:dur="2000" advTm="68606"/>
    </mc:Choice>
    <mc:Fallback xmlns="">
      <p:transition spd="slow" advTm="6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Let </a:t>
            </a:r>
            <a:r>
              <a:rPr lang="en-US" i="1" dirty="0">
                <a:latin typeface="Times New Roman" panose="02020603050405020304" pitchFamily="18" charset="0"/>
              </a:rPr>
              <a:t>C</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latin typeface="Times New Roman" panose="02020603050405020304" pitchFamily="18" charset="0"/>
              </a:rPr>
              <a:t> → </a:t>
            </a:r>
            <a:r>
              <a:rPr lang="en-US" b="1" dirty="0">
                <a:latin typeface="Times New Roman" panose="02020603050405020304" pitchFamily="18" charset="0"/>
              </a:rPr>
              <a:t>R</a:t>
            </a:r>
            <a:r>
              <a:rPr lang="en-US" baseline="30000" dirty="0">
                <a:latin typeface="Times New Roman" panose="02020603050405020304" pitchFamily="18" charset="0"/>
              </a:rPr>
              <a:t>2</a:t>
            </a:r>
            <a:r>
              <a:rPr lang="en-US" b="1" dirty="0"/>
              <a:t> </a:t>
            </a:r>
            <a:r>
              <a:rPr lang="en-US" dirty="0"/>
              <a:t>be defined as</a:t>
            </a:r>
          </a:p>
          <a:p>
            <a:endParaRPr lang="en-US" dirty="0"/>
          </a:p>
          <a:p>
            <a:endParaRPr lang="en-US" dirty="0"/>
          </a:p>
          <a:p>
            <a:r>
              <a:rPr lang="en-US" dirty="0"/>
              <a:t>Now,                                                                   ,</a:t>
            </a:r>
            <a:br>
              <a:rPr lang="en-US" dirty="0"/>
            </a:br>
            <a:endParaRPr lang="en-US" dirty="0"/>
          </a:p>
          <a:p>
            <a:pPr marL="0" indent="0">
              <a:buNone/>
            </a:pPr>
            <a:r>
              <a:rPr lang="en-US" dirty="0"/>
              <a:t>	so using the same approach as for </a:t>
            </a:r>
            <a:r>
              <a:rPr lang="en-US" i="1" dirty="0">
                <a:latin typeface="Times New Roman" panose="02020603050405020304" pitchFamily="18" charset="0"/>
              </a:rPr>
              <a:t>A</a:t>
            </a:r>
            <a:r>
              <a:rPr lang="en-US" dirty="0"/>
              <a:t>,</a:t>
            </a:r>
            <a:br>
              <a:rPr lang="en-US" dirty="0"/>
            </a:br>
            <a:r>
              <a:rPr lang="en-US" dirty="0"/>
              <a:t>		we can show that </a:t>
            </a:r>
            <a:r>
              <a:rPr lang="en-US" i="1" dirty="0">
                <a:latin typeface="Times New Roman" panose="02020603050405020304" pitchFamily="18" charset="0"/>
              </a:rPr>
              <a:t>C</a:t>
            </a:r>
            <a:r>
              <a:rPr lang="en-US" dirty="0"/>
              <a:t>, too, is linear</a:t>
            </a:r>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1994338151"/>
              </p:ext>
            </p:extLst>
          </p:nvPr>
        </p:nvGraphicFramePr>
        <p:xfrm>
          <a:off x="4297113" y="1291135"/>
          <a:ext cx="2409825" cy="1149350"/>
        </p:xfrm>
        <a:graphic>
          <a:graphicData uri="http://schemas.openxmlformats.org/presentationml/2006/ole">
            <mc:AlternateContent xmlns:mc="http://schemas.openxmlformats.org/markup-compatibility/2006">
              <mc:Choice xmlns:v="urn:schemas-microsoft-com:vml" Requires="v">
                <p:oleObj spid="_x0000_s438303" name="Equation" r:id="rId6" imgW="1384200" imgH="647640" progId="Equation.DSMT4">
                  <p:embed/>
                </p:oleObj>
              </mc:Choice>
              <mc:Fallback>
                <p:oleObj name="Equation" r:id="rId6" imgW="138420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4297113" y="1291135"/>
                        <a:ext cx="2409825" cy="1149350"/>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6FDA37F2-C861-4A25-9AEC-E7EB42DC6EB8}"/>
              </a:ext>
            </a:extLst>
          </p:cNvPr>
          <p:cNvGraphicFramePr>
            <a:graphicFrameLocks noChangeAspect="1"/>
          </p:cNvGraphicFramePr>
          <p:nvPr>
            <p:extLst>
              <p:ext uri="{D42A27DB-BD31-4B8C-83A1-F6EECF244321}">
                <p14:modId xmlns:p14="http://schemas.microsoft.com/office/powerpoint/2010/main" val="3352903052"/>
              </p:ext>
            </p:extLst>
          </p:nvPr>
        </p:nvGraphicFramePr>
        <p:xfrm>
          <a:off x="1533525" y="2503488"/>
          <a:ext cx="4113213" cy="1149350"/>
        </p:xfrm>
        <a:graphic>
          <a:graphicData uri="http://schemas.openxmlformats.org/presentationml/2006/ole">
            <mc:AlternateContent xmlns:mc="http://schemas.openxmlformats.org/markup-compatibility/2006">
              <mc:Choice xmlns:v="urn:schemas-microsoft-com:vml" Requires="v">
                <p:oleObj spid="_x0000_s438304" name="Equation" r:id="rId8" imgW="2361960" imgH="647640" progId="Equation.DSMT4">
                  <p:embed/>
                </p:oleObj>
              </mc:Choice>
              <mc:Fallback>
                <p:oleObj name="Equation" r:id="rId8" imgW="236196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9"/>
                      <a:srcRect/>
                      <a:stretch>
                        <a:fillRect/>
                      </a:stretch>
                    </p:blipFill>
                    <p:spPr bwMode="auto">
                      <a:xfrm>
                        <a:off x="1533525" y="2503488"/>
                        <a:ext cx="4113213" cy="1149350"/>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8FF57F10-5054-4EBD-A7DB-55362BE0648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91566141"/>
      </p:ext>
    </p:extLst>
  </p:cSld>
  <p:clrMapOvr>
    <a:masterClrMapping/>
  </p:clrMapOvr>
  <mc:AlternateContent xmlns:mc="http://schemas.openxmlformats.org/markup-compatibility/2006" xmlns:p14="http://schemas.microsoft.com/office/powerpoint/2010/main">
    <mc:Choice Requires="p14">
      <p:transition spd="slow" p14:dur="2000" advTm="54477"/>
    </mc:Choice>
    <mc:Fallback xmlns="">
      <p:transition spd="slow" advTm="5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Let </a:t>
            </a:r>
            <a:r>
              <a:rPr lang="en-US" i="1" dirty="0">
                <a:latin typeface="Times New Roman" panose="02020603050405020304" pitchFamily="18" charset="0"/>
              </a:rPr>
              <a:t>D</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 </a:t>
            </a:r>
            <a:r>
              <a:rPr lang="en-US" b="1" dirty="0">
                <a:latin typeface="Times New Roman" panose="02020603050405020304" pitchFamily="18" charset="0"/>
              </a:rPr>
              <a:t>R</a:t>
            </a:r>
            <a:r>
              <a:rPr lang="en-US" baseline="30000" dirty="0">
                <a:latin typeface="Times New Roman" panose="02020603050405020304" pitchFamily="18" charset="0"/>
              </a:rPr>
              <a:t>4</a:t>
            </a:r>
            <a:r>
              <a:rPr lang="en-US" b="1" dirty="0"/>
              <a:t> </a:t>
            </a:r>
            <a:r>
              <a:rPr lang="en-US" dirty="0"/>
              <a:t>be defined as</a:t>
            </a:r>
          </a:p>
          <a:p>
            <a:endParaRPr lang="en-US" dirty="0"/>
          </a:p>
          <a:p>
            <a:endParaRPr lang="en-US" dirty="0"/>
          </a:p>
          <a:p>
            <a:endParaRPr lang="en-US" dirty="0"/>
          </a:p>
          <a:p>
            <a:endParaRPr lang="en-US" dirty="0"/>
          </a:p>
          <a:p>
            <a:r>
              <a:rPr lang="en-US" dirty="0"/>
              <a:t>Now,                                                                   ,</a:t>
            </a:r>
            <a:br>
              <a:rPr lang="en-US" dirty="0"/>
            </a:br>
            <a:br>
              <a:rPr lang="en-US" dirty="0"/>
            </a:br>
            <a:endParaRPr lang="en-US" dirty="0"/>
          </a:p>
          <a:p>
            <a:pPr marL="0" indent="0">
              <a:buNone/>
            </a:pPr>
            <a:r>
              <a:rPr lang="en-US" dirty="0"/>
              <a:t>	so using the same approach as for </a:t>
            </a:r>
            <a:r>
              <a:rPr lang="en-US" i="1" dirty="0">
                <a:latin typeface="Times New Roman" panose="02020603050405020304" pitchFamily="18" charset="0"/>
              </a:rPr>
              <a:t>A</a:t>
            </a:r>
            <a:r>
              <a:rPr lang="en-US" dirty="0"/>
              <a:t> and </a:t>
            </a:r>
            <a:r>
              <a:rPr lang="en-US" i="1" dirty="0">
                <a:latin typeface="Times New Roman" panose="02020603050405020304" pitchFamily="18" charset="0"/>
              </a:rPr>
              <a:t>C</a:t>
            </a:r>
            <a:r>
              <a:rPr lang="en-US" dirty="0"/>
              <a:t>,</a:t>
            </a:r>
            <a:br>
              <a:rPr lang="en-US" dirty="0"/>
            </a:br>
            <a:r>
              <a:rPr lang="en-US" dirty="0"/>
              <a:t>		we can show that </a:t>
            </a:r>
            <a:r>
              <a:rPr lang="en-US" i="1" dirty="0">
                <a:latin typeface="Times New Roman" panose="02020603050405020304" pitchFamily="18" charset="0"/>
              </a:rPr>
              <a:t>D</a:t>
            </a:r>
            <a:r>
              <a:rPr lang="en-US" dirty="0"/>
              <a:t>, too, is linear</a:t>
            </a:r>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1816620342"/>
              </p:ext>
            </p:extLst>
          </p:nvPr>
        </p:nvGraphicFramePr>
        <p:xfrm>
          <a:off x="4304980" y="1111250"/>
          <a:ext cx="3249612" cy="1509713"/>
        </p:xfrm>
        <a:graphic>
          <a:graphicData uri="http://schemas.openxmlformats.org/presentationml/2006/ole">
            <mc:AlternateContent xmlns:mc="http://schemas.openxmlformats.org/markup-compatibility/2006">
              <mc:Choice xmlns:v="urn:schemas-microsoft-com:vml" Requires="v">
                <p:oleObj spid="_x0000_s439322" name="Equation" r:id="rId6" imgW="1866600" imgH="850680" progId="Equation.DSMT4">
                  <p:embed/>
                </p:oleObj>
              </mc:Choice>
              <mc:Fallback>
                <p:oleObj name="Equation" r:id="rId6" imgW="1866600" imgH="85068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4304980" y="1111250"/>
                        <a:ext cx="3249612" cy="1509713"/>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6FDA37F2-C861-4A25-9AEC-E7EB42DC6EB8}"/>
              </a:ext>
            </a:extLst>
          </p:cNvPr>
          <p:cNvGraphicFramePr>
            <a:graphicFrameLocks noChangeAspect="1"/>
          </p:cNvGraphicFramePr>
          <p:nvPr>
            <p:extLst>
              <p:ext uri="{D42A27DB-BD31-4B8C-83A1-F6EECF244321}">
                <p14:modId xmlns:p14="http://schemas.microsoft.com/office/powerpoint/2010/main" val="1466440395"/>
              </p:ext>
            </p:extLst>
          </p:nvPr>
        </p:nvGraphicFramePr>
        <p:xfrm>
          <a:off x="1536700" y="3108324"/>
          <a:ext cx="6235700" cy="1509713"/>
        </p:xfrm>
        <a:graphic>
          <a:graphicData uri="http://schemas.openxmlformats.org/presentationml/2006/ole">
            <mc:AlternateContent xmlns:mc="http://schemas.openxmlformats.org/markup-compatibility/2006">
              <mc:Choice xmlns:v="urn:schemas-microsoft-com:vml" Requires="v">
                <p:oleObj spid="_x0000_s439323" name="Equation" r:id="rId8" imgW="3581280" imgH="850680" progId="Equation.DSMT4">
                  <p:embed/>
                </p:oleObj>
              </mc:Choice>
              <mc:Fallback>
                <p:oleObj name="Equation" r:id="rId8" imgW="3581280" imgH="850680" progId="Equation.DSMT4">
                  <p:embed/>
                  <p:pic>
                    <p:nvPicPr>
                      <p:cNvPr id="16" name="Object 15">
                        <a:extLst>
                          <a:ext uri="{FF2B5EF4-FFF2-40B4-BE49-F238E27FC236}">
                            <a16:creationId xmlns:a16="http://schemas.microsoft.com/office/drawing/2014/main" id="{6FDA37F2-C861-4A25-9AEC-E7EB42DC6EB8}"/>
                          </a:ext>
                        </a:extLst>
                      </p:cNvPr>
                      <p:cNvPicPr>
                        <a:picLocks noChangeAspect="1" noChangeArrowheads="1"/>
                      </p:cNvPicPr>
                      <p:nvPr/>
                    </p:nvPicPr>
                    <p:blipFill>
                      <a:blip r:embed="rId9"/>
                      <a:srcRect/>
                      <a:stretch>
                        <a:fillRect/>
                      </a:stretch>
                    </p:blipFill>
                    <p:spPr bwMode="auto">
                      <a:xfrm>
                        <a:off x="1536700" y="3108324"/>
                        <a:ext cx="6235700" cy="1509713"/>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0B08FEC9-1425-4666-AFE8-2B4C8768627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09376321"/>
      </p:ext>
    </p:extLst>
  </p:cSld>
  <p:clrMapOvr>
    <a:masterClrMapping/>
  </p:clrMapOvr>
  <mc:AlternateContent xmlns:mc="http://schemas.openxmlformats.org/markup-compatibility/2006" xmlns:p14="http://schemas.microsoft.com/office/powerpoint/2010/main">
    <mc:Choice Requires="p14">
      <p:transition spd="slow" p14:dur="2000" advTm="54224"/>
    </mc:Choice>
    <mc:Fallback xmlns="">
      <p:transition spd="slow" advTm="5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Let </a:t>
            </a:r>
            <a:r>
              <a:rPr lang="en-US" i="1" dirty="0">
                <a:latin typeface="Times New Roman" panose="02020603050405020304" pitchFamily="18" charset="0"/>
              </a:rPr>
              <a:t>E</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2</a:t>
            </a:r>
            <a:r>
              <a:rPr lang="en-US" b="1" dirty="0"/>
              <a:t> </a:t>
            </a:r>
            <a:r>
              <a:rPr lang="en-US" dirty="0"/>
              <a:t>be defined as</a:t>
            </a:r>
          </a:p>
          <a:p>
            <a:endParaRPr lang="en-US" dirty="0"/>
          </a:p>
          <a:p>
            <a:r>
              <a:rPr lang="en-US" dirty="0"/>
              <a:t>Now,                                                                , so we can’t do this easily…</a:t>
            </a:r>
          </a:p>
          <a:p>
            <a:endParaRPr lang="en-US" dirty="0"/>
          </a:p>
          <a:p>
            <a:r>
              <a:rPr lang="en-US" dirty="0"/>
              <a:t>However,                                                         and</a:t>
            </a:r>
          </a:p>
          <a:p>
            <a:endParaRPr lang="en-US" dirty="0"/>
          </a:p>
          <a:p>
            <a:pPr lvl="1"/>
            <a:r>
              <a:rPr lang="en-US" dirty="0"/>
              <a:t>But</a:t>
            </a:r>
          </a:p>
          <a:p>
            <a:pPr lvl="1"/>
            <a:r>
              <a:rPr lang="en-US" dirty="0"/>
              <a:t>Thus, </a:t>
            </a:r>
            <a:r>
              <a:rPr lang="en-US" i="1" dirty="0">
                <a:latin typeface="Times New Roman" panose="02020603050405020304" pitchFamily="18" charset="0"/>
              </a:rPr>
              <a:t>E</a:t>
            </a:r>
            <a:r>
              <a:rPr lang="en-US" dirty="0"/>
              <a:t> is not linear  </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568963232"/>
              </p:ext>
            </p:extLst>
          </p:nvPr>
        </p:nvGraphicFramePr>
        <p:xfrm>
          <a:off x="4286938" y="1443082"/>
          <a:ext cx="2763837" cy="811213"/>
        </p:xfrm>
        <a:graphic>
          <a:graphicData uri="http://schemas.openxmlformats.org/presentationml/2006/ole">
            <mc:AlternateContent xmlns:mc="http://schemas.openxmlformats.org/markup-compatibility/2006">
              <mc:Choice xmlns:v="urn:schemas-microsoft-com:vml" Requires="v">
                <p:oleObj spid="_x0000_s440392" name="Equation" r:id="rId6" imgW="1587240" imgH="457200" progId="Equation.DSMT4">
                  <p:embed/>
                </p:oleObj>
              </mc:Choice>
              <mc:Fallback>
                <p:oleObj name="Equation" r:id="rId6" imgW="1587240" imgH="45720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4286938" y="1443082"/>
                        <a:ext cx="2763837" cy="811213"/>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6FDA37F2-C861-4A25-9AEC-E7EB42DC6EB8}"/>
              </a:ext>
            </a:extLst>
          </p:cNvPr>
          <p:cNvGraphicFramePr>
            <a:graphicFrameLocks noChangeAspect="1"/>
          </p:cNvGraphicFramePr>
          <p:nvPr>
            <p:extLst>
              <p:ext uri="{D42A27DB-BD31-4B8C-83A1-F6EECF244321}">
                <p14:modId xmlns:p14="http://schemas.microsoft.com/office/powerpoint/2010/main" val="1680400722"/>
              </p:ext>
            </p:extLst>
          </p:nvPr>
        </p:nvGraphicFramePr>
        <p:xfrm>
          <a:off x="1603153" y="2256253"/>
          <a:ext cx="3848100" cy="811213"/>
        </p:xfrm>
        <a:graphic>
          <a:graphicData uri="http://schemas.openxmlformats.org/presentationml/2006/ole">
            <mc:AlternateContent xmlns:mc="http://schemas.openxmlformats.org/markup-compatibility/2006">
              <mc:Choice xmlns:v="urn:schemas-microsoft-com:vml" Requires="v">
                <p:oleObj spid="_x0000_s440393" name="Equation" r:id="rId8" imgW="2209680" imgH="457200" progId="Equation.DSMT4">
                  <p:embed/>
                </p:oleObj>
              </mc:Choice>
              <mc:Fallback>
                <p:oleObj name="Equation" r:id="rId8" imgW="2209680" imgH="457200" progId="Equation.DSMT4">
                  <p:embed/>
                  <p:pic>
                    <p:nvPicPr>
                      <p:cNvPr id="16" name="Object 15">
                        <a:extLst>
                          <a:ext uri="{FF2B5EF4-FFF2-40B4-BE49-F238E27FC236}">
                            <a16:creationId xmlns:a16="http://schemas.microsoft.com/office/drawing/2014/main" id="{6FDA37F2-C861-4A25-9AEC-E7EB42DC6EB8}"/>
                          </a:ext>
                        </a:extLst>
                      </p:cNvPr>
                      <p:cNvPicPr>
                        <a:picLocks noChangeAspect="1" noChangeArrowheads="1"/>
                      </p:cNvPicPr>
                      <p:nvPr/>
                    </p:nvPicPr>
                    <p:blipFill>
                      <a:blip r:embed="rId9"/>
                      <a:srcRect/>
                      <a:stretch>
                        <a:fillRect/>
                      </a:stretch>
                    </p:blipFill>
                    <p:spPr bwMode="auto">
                      <a:xfrm>
                        <a:off x="1603153" y="2256253"/>
                        <a:ext cx="3848100" cy="811213"/>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221B4CDD-8925-4683-9F58-E78017040AC7}"/>
              </a:ext>
            </a:extLst>
          </p:cNvPr>
          <p:cNvGraphicFramePr>
            <a:graphicFrameLocks noChangeAspect="1"/>
          </p:cNvGraphicFramePr>
          <p:nvPr>
            <p:extLst>
              <p:ext uri="{D42A27DB-BD31-4B8C-83A1-F6EECF244321}">
                <p14:modId xmlns:p14="http://schemas.microsoft.com/office/powerpoint/2010/main" val="32897073"/>
              </p:ext>
            </p:extLst>
          </p:nvPr>
        </p:nvGraphicFramePr>
        <p:xfrm>
          <a:off x="2034727" y="3041339"/>
          <a:ext cx="3427412" cy="811213"/>
        </p:xfrm>
        <a:graphic>
          <a:graphicData uri="http://schemas.openxmlformats.org/presentationml/2006/ole">
            <mc:AlternateContent xmlns:mc="http://schemas.openxmlformats.org/markup-compatibility/2006">
              <mc:Choice xmlns:v="urn:schemas-microsoft-com:vml" Requires="v">
                <p:oleObj spid="_x0000_s440394" name="Equation" r:id="rId10" imgW="1968480" imgH="457200" progId="Equation.DSMT4">
                  <p:embed/>
                </p:oleObj>
              </mc:Choice>
              <mc:Fallback>
                <p:oleObj name="Equation" r:id="rId10" imgW="1968480" imgH="457200" progId="Equation.DSMT4">
                  <p:embed/>
                  <p:pic>
                    <p:nvPicPr>
                      <p:cNvPr id="16" name="Object 15">
                        <a:extLst>
                          <a:ext uri="{FF2B5EF4-FFF2-40B4-BE49-F238E27FC236}">
                            <a16:creationId xmlns:a16="http://schemas.microsoft.com/office/drawing/2014/main" id="{6FDA37F2-C861-4A25-9AEC-E7EB42DC6EB8}"/>
                          </a:ext>
                        </a:extLst>
                      </p:cNvPr>
                      <p:cNvPicPr>
                        <a:picLocks noChangeAspect="1" noChangeArrowheads="1"/>
                      </p:cNvPicPr>
                      <p:nvPr/>
                    </p:nvPicPr>
                    <p:blipFill>
                      <a:blip r:embed="rId11"/>
                      <a:srcRect/>
                      <a:stretch>
                        <a:fillRect/>
                      </a:stretch>
                    </p:blipFill>
                    <p:spPr bwMode="auto">
                      <a:xfrm>
                        <a:off x="2034727" y="3041339"/>
                        <a:ext cx="3427412" cy="811213"/>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A36690B1-66C0-4713-AD9B-F5704672AD78}"/>
              </a:ext>
            </a:extLst>
          </p:cNvPr>
          <p:cNvGraphicFramePr>
            <a:graphicFrameLocks noChangeAspect="1"/>
          </p:cNvGraphicFramePr>
          <p:nvPr>
            <p:extLst>
              <p:ext uri="{D42A27DB-BD31-4B8C-83A1-F6EECF244321}">
                <p14:modId xmlns:p14="http://schemas.microsoft.com/office/powerpoint/2010/main" val="3670513528"/>
              </p:ext>
            </p:extLst>
          </p:nvPr>
        </p:nvGraphicFramePr>
        <p:xfrm>
          <a:off x="6046790" y="3041339"/>
          <a:ext cx="2498725" cy="811213"/>
        </p:xfrm>
        <a:graphic>
          <a:graphicData uri="http://schemas.openxmlformats.org/presentationml/2006/ole">
            <mc:AlternateContent xmlns:mc="http://schemas.openxmlformats.org/markup-compatibility/2006">
              <mc:Choice xmlns:v="urn:schemas-microsoft-com:vml" Requires="v">
                <p:oleObj spid="_x0000_s440395" name="Equation" r:id="rId12" imgW="1434960" imgH="457200" progId="Equation.DSMT4">
                  <p:embed/>
                </p:oleObj>
              </mc:Choice>
              <mc:Fallback>
                <p:oleObj name="Equation" r:id="rId12" imgW="1434960" imgH="457200" progId="Equation.DSMT4">
                  <p:embed/>
                  <p:pic>
                    <p:nvPicPr>
                      <p:cNvPr id="12" name="Object 11">
                        <a:extLst>
                          <a:ext uri="{FF2B5EF4-FFF2-40B4-BE49-F238E27FC236}">
                            <a16:creationId xmlns:a16="http://schemas.microsoft.com/office/drawing/2014/main" id="{221B4CDD-8925-4683-9F58-E78017040AC7}"/>
                          </a:ext>
                        </a:extLst>
                      </p:cNvPr>
                      <p:cNvPicPr>
                        <a:picLocks noChangeAspect="1" noChangeArrowheads="1"/>
                      </p:cNvPicPr>
                      <p:nvPr/>
                    </p:nvPicPr>
                    <p:blipFill>
                      <a:blip r:embed="rId13"/>
                      <a:srcRect/>
                      <a:stretch>
                        <a:fillRect/>
                      </a:stretch>
                    </p:blipFill>
                    <p:spPr bwMode="auto">
                      <a:xfrm>
                        <a:off x="6046790" y="3041339"/>
                        <a:ext cx="2498725" cy="811213"/>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575F59DE-9542-4801-813A-303545BC0F39}"/>
              </a:ext>
            </a:extLst>
          </p:cNvPr>
          <p:cNvGraphicFramePr>
            <a:graphicFrameLocks noChangeAspect="1"/>
          </p:cNvGraphicFramePr>
          <p:nvPr>
            <p:extLst>
              <p:ext uri="{D42A27DB-BD31-4B8C-83A1-F6EECF244321}">
                <p14:modId xmlns:p14="http://schemas.microsoft.com/office/powerpoint/2010/main" val="2265359276"/>
              </p:ext>
            </p:extLst>
          </p:nvPr>
        </p:nvGraphicFramePr>
        <p:xfrm>
          <a:off x="1753127" y="4052532"/>
          <a:ext cx="3582988" cy="406400"/>
        </p:xfrm>
        <a:graphic>
          <a:graphicData uri="http://schemas.openxmlformats.org/presentationml/2006/ole">
            <mc:AlternateContent xmlns:mc="http://schemas.openxmlformats.org/markup-compatibility/2006">
              <mc:Choice xmlns:v="urn:schemas-microsoft-com:vml" Requires="v">
                <p:oleObj spid="_x0000_s440396" name="Equation" r:id="rId14" imgW="2057400" imgH="228600" progId="Equation.DSMT4">
                  <p:embed/>
                </p:oleObj>
              </mc:Choice>
              <mc:Fallback>
                <p:oleObj name="Equation" r:id="rId14" imgW="2057400" imgH="228600" progId="Equation.DSMT4">
                  <p:embed/>
                  <p:pic>
                    <p:nvPicPr>
                      <p:cNvPr id="13" name="Object 12">
                        <a:extLst>
                          <a:ext uri="{FF2B5EF4-FFF2-40B4-BE49-F238E27FC236}">
                            <a16:creationId xmlns:a16="http://schemas.microsoft.com/office/drawing/2014/main" id="{A36690B1-66C0-4713-AD9B-F5704672AD78}"/>
                          </a:ext>
                        </a:extLst>
                      </p:cNvPr>
                      <p:cNvPicPr>
                        <a:picLocks noChangeAspect="1" noChangeArrowheads="1"/>
                      </p:cNvPicPr>
                      <p:nvPr/>
                    </p:nvPicPr>
                    <p:blipFill>
                      <a:blip r:embed="rId15"/>
                      <a:srcRect/>
                      <a:stretch>
                        <a:fillRect/>
                      </a:stretch>
                    </p:blipFill>
                    <p:spPr bwMode="auto">
                      <a:xfrm>
                        <a:off x="1753127" y="4052532"/>
                        <a:ext cx="3582988" cy="406400"/>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40C8F96A-ACF2-44BD-A979-7FD2017203C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91738209"/>
      </p:ext>
    </p:extLst>
  </p:cSld>
  <p:clrMapOvr>
    <a:masterClrMapping/>
  </p:clrMapOvr>
  <mc:AlternateContent xmlns:mc="http://schemas.openxmlformats.org/markup-compatibility/2006" xmlns:p14="http://schemas.microsoft.com/office/powerpoint/2010/main">
    <mc:Choice Requires="p14">
      <p:transition spd="slow" p14:dur="2000" advTm="92093"/>
    </mc:Choice>
    <mc:Fallback xmlns="">
      <p:transition spd="slow" advTm="9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Let </a:t>
            </a:r>
            <a:r>
              <a:rPr lang="en-US" i="1" dirty="0">
                <a:latin typeface="Times New Roman" panose="02020603050405020304" pitchFamily="18" charset="0"/>
              </a:rPr>
              <a:t>F</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R</a:t>
            </a:r>
            <a:r>
              <a:rPr lang="en-US" baseline="30000" dirty="0">
                <a:latin typeface="Times New Roman" panose="02020603050405020304" pitchFamily="18" charset="0"/>
              </a:rPr>
              <a:t>1</a:t>
            </a:r>
            <a:r>
              <a:rPr lang="en-US" b="1" dirty="0"/>
              <a:t> </a:t>
            </a:r>
            <a:r>
              <a:rPr lang="en-US" dirty="0"/>
              <a:t>be defined as</a:t>
            </a:r>
          </a:p>
          <a:p>
            <a:r>
              <a:rPr lang="en-US" dirty="0"/>
              <a:t>Now,                        ,</a:t>
            </a:r>
          </a:p>
          <a:p>
            <a:pPr marL="0" indent="0">
              <a:buNone/>
            </a:pPr>
            <a:r>
              <a:rPr lang="en-US" dirty="0"/>
              <a:t>	so </a:t>
            </a:r>
            <a:r>
              <a:rPr lang="en-US" i="1" dirty="0">
                <a:latin typeface="Times New Roman" panose="02020603050405020304" pitchFamily="18" charset="0"/>
              </a:rPr>
              <a:t>F</a:t>
            </a:r>
            <a:r>
              <a:rPr lang="en-US" dirty="0"/>
              <a:t> is not linear</a:t>
            </a:r>
            <a:endParaRPr lang="en-US" i="1"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3019854021"/>
              </p:ext>
            </p:extLst>
          </p:nvPr>
        </p:nvGraphicFramePr>
        <p:xfrm>
          <a:off x="4260850" y="1646238"/>
          <a:ext cx="2254250" cy="404812"/>
        </p:xfrm>
        <a:graphic>
          <a:graphicData uri="http://schemas.openxmlformats.org/presentationml/2006/ole">
            <mc:AlternateContent xmlns:mc="http://schemas.openxmlformats.org/markup-compatibility/2006">
              <mc:Choice xmlns:v="urn:schemas-microsoft-com:vml" Requires="v">
                <p:oleObj spid="_x0000_s441375" name="Equation" r:id="rId6" imgW="1295280" imgH="228600" progId="Equation.DSMT4">
                  <p:embed/>
                </p:oleObj>
              </mc:Choice>
              <mc:Fallback>
                <p:oleObj name="Equation" r:id="rId6" imgW="1295280" imgH="22860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4260850" y="1646238"/>
                        <a:ext cx="2254250" cy="404812"/>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6FDA37F2-C861-4A25-9AEC-E7EB42DC6EB8}"/>
              </a:ext>
            </a:extLst>
          </p:cNvPr>
          <p:cNvGraphicFramePr>
            <a:graphicFrameLocks noChangeAspect="1"/>
          </p:cNvGraphicFramePr>
          <p:nvPr>
            <p:extLst>
              <p:ext uri="{D42A27DB-BD31-4B8C-83A1-F6EECF244321}">
                <p14:modId xmlns:p14="http://schemas.microsoft.com/office/powerpoint/2010/main" val="4182024595"/>
              </p:ext>
            </p:extLst>
          </p:nvPr>
        </p:nvGraphicFramePr>
        <p:xfrm>
          <a:off x="1559062" y="2024923"/>
          <a:ext cx="1392237" cy="404812"/>
        </p:xfrm>
        <a:graphic>
          <a:graphicData uri="http://schemas.openxmlformats.org/presentationml/2006/ole">
            <mc:AlternateContent xmlns:mc="http://schemas.openxmlformats.org/markup-compatibility/2006">
              <mc:Choice xmlns:v="urn:schemas-microsoft-com:vml" Requires="v">
                <p:oleObj spid="_x0000_s441376" name="Equation" r:id="rId8" imgW="799920" imgH="228600" progId="Equation.DSMT4">
                  <p:embed/>
                </p:oleObj>
              </mc:Choice>
              <mc:Fallback>
                <p:oleObj name="Equation" r:id="rId8" imgW="799920" imgH="228600" progId="Equation.DSMT4">
                  <p:embed/>
                  <p:pic>
                    <p:nvPicPr>
                      <p:cNvPr id="16" name="Object 15">
                        <a:extLst>
                          <a:ext uri="{FF2B5EF4-FFF2-40B4-BE49-F238E27FC236}">
                            <a16:creationId xmlns:a16="http://schemas.microsoft.com/office/drawing/2014/main" id="{6FDA37F2-C861-4A25-9AEC-E7EB42DC6EB8}"/>
                          </a:ext>
                        </a:extLst>
                      </p:cNvPr>
                      <p:cNvPicPr>
                        <a:picLocks noChangeAspect="1" noChangeArrowheads="1"/>
                      </p:cNvPicPr>
                      <p:nvPr/>
                    </p:nvPicPr>
                    <p:blipFill>
                      <a:blip r:embed="rId9"/>
                      <a:srcRect/>
                      <a:stretch>
                        <a:fillRect/>
                      </a:stretch>
                    </p:blipFill>
                    <p:spPr bwMode="auto">
                      <a:xfrm>
                        <a:off x="1559062" y="2024923"/>
                        <a:ext cx="1392237" cy="404812"/>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B3F361FF-F871-46E5-AD48-63D4E7DCD4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67955091"/>
      </p:ext>
    </p:extLst>
  </p:cSld>
  <p:clrMapOvr>
    <a:masterClrMapping/>
  </p:clrMapOvr>
  <mc:AlternateContent xmlns:mc="http://schemas.openxmlformats.org/markup-compatibility/2006" xmlns:p14="http://schemas.microsoft.com/office/powerpoint/2010/main">
    <mc:Choice Requires="p14">
      <p:transition spd="slow" p14:dur="2000" advTm="55942"/>
    </mc:Choice>
    <mc:Fallback xmlns="">
      <p:transition spd="slow" advTm="5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Let </a:t>
            </a:r>
            <a:r>
              <a:rPr lang="en-US" i="1" dirty="0">
                <a:latin typeface="Times New Roman" panose="02020603050405020304" pitchFamily="18" charset="0"/>
              </a:rPr>
              <a:t>G</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2</a:t>
            </a:r>
            <a:r>
              <a:rPr lang="en-US" b="1" dirty="0"/>
              <a:t> </a:t>
            </a:r>
            <a:r>
              <a:rPr lang="en-US" dirty="0"/>
              <a:t>be defined as</a:t>
            </a:r>
          </a:p>
          <a:p>
            <a:endParaRPr lang="en-US" dirty="0"/>
          </a:p>
          <a:p>
            <a:endParaRPr lang="en-US" dirty="0"/>
          </a:p>
          <a:p>
            <a:pPr lvl="1"/>
            <a:r>
              <a:rPr lang="en-US" dirty="0"/>
              <a:t>Now,                        , yet                       and                        ,</a:t>
            </a:r>
          </a:p>
          <a:p>
            <a:pPr marL="457200" lvl="1" indent="0">
              <a:buNone/>
            </a:pPr>
            <a:endParaRPr lang="en-US" dirty="0"/>
          </a:p>
          <a:p>
            <a:pPr marL="457200" lvl="1" indent="0">
              <a:buNone/>
            </a:pPr>
            <a:r>
              <a:rPr lang="en-US" dirty="0"/>
              <a:t>	but</a:t>
            </a:r>
          </a:p>
          <a:p>
            <a:pPr marL="457200" lvl="1" indent="0">
              <a:buNone/>
            </a:pPr>
            <a:endParaRPr lang="en-US" dirty="0"/>
          </a:p>
          <a:p>
            <a:pPr lvl="1"/>
            <a:r>
              <a:rPr lang="en-US" dirty="0"/>
              <a:t>Thus, </a:t>
            </a:r>
            <a:r>
              <a:rPr lang="en-US" i="1" dirty="0">
                <a:latin typeface="Times New Roman" panose="02020603050405020304" pitchFamily="18" charset="0"/>
              </a:rPr>
              <a:t>G</a:t>
            </a:r>
            <a:r>
              <a:rPr lang="en-US" dirty="0"/>
              <a:t> is not linear  </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2" name="Object 11">
            <a:extLst>
              <a:ext uri="{FF2B5EF4-FFF2-40B4-BE49-F238E27FC236}">
                <a16:creationId xmlns:a16="http://schemas.microsoft.com/office/drawing/2014/main" id="{3D5FBB10-43C9-4B83-8931-D9D2910CCE0C}"/>
              </a:ext>
            </a:extLst>
          </p:cNvPr>
          <p:cNvGraphicFramePr>
            <a:graphicFrameLocks noChangeAspect="1"/>
          </p:cNvGraphicFramePr>
          <p:nvPr>
            <p:extLst>
              <p:ext uri="{D42A27DB-BD31-4B8C-83A1-F6EECF244321}">
                <p14:modId xmlns:p14="http://schemas.microsoft.com/office/powerpoint/2010/main" val="1777501091"/>
              </p:ext>
            </p:extLst>
          </p:nvPr>
        </p:nvGraphicFramePr>
        <p:xfrm>
          <a:off x="3750402" y="2661783"/>
          <a:ext cx="1304925" cy="766763"/>
        </p:xfrm>
        <a:graphic>
          <a:graphicData uri="http://schemas.openxmlformats.org/presentationml/2006/ole">
            <mc:AlternateContent xmlns:mc="http://schemas.openxmlformats.org/markup-compatibility/2006">
              <mc:Choice xmlns:v="urn:schemas-microsoft-com:vml" Requires="v">
                <p:oleObj spid="_x0000_s442434" name="Equation" r:id="rId6" imgW="749160" imgH="431640" progId="Equation.DSMT4">
                  <p:embed/>
                </p:oleObj>
              </mc:Choice>
              <mc:Fallback>
                <p:oleObj name="Equation" r:id="rId6" imgW="749160" imgH="431640" progId="Equation.DSMT4">
                  <p:embed/>
                  <p:pic>
                    <p:nvPicPr>
                      <p:cNvPr id="15" name="Object 14">
                        <a:extLst>
                          <a:ext uri="{FF2B5EF4-FFF2-40B4-BE49-F238E27FC236}">
                            <a16:creationId xmlns:a16="http://schemas.microsoft.com/office/drawing/2014/main" id="{C93CA531-A4C1-40B5-91B4-D71437ACC276}"/>
                          </a:ext>
                        </a:extLst>
                      </p:cNvPr>
                      <p:cNvPicPr>
                        <a:picLocks noChangeAspect="1" noChangeArrowheads="1"/>
                      </p:cNvPicPr>
                      <p:nvPr/>
                    </p:nvPicPr>
                    <p:blipFill>
                      <a:blip r:embed="rId7"/>
                      <a:srcRect/>
                      <a:stretch>
                        <a:fillRect/>
                      </a:stretch>
                    </p:blipFill>
                    <p:spPr bwMode="auto">
                      <a:xfrm>
                        <a:off x="3750402" y="2661783"/>
                        <a:ext cx="1304925" cy="766763"/>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ACB84810-084D-4A20-8094-FE0C7C8EC772}"/>
              </a:ext>
            </a:extLst>
          </p:cNvPr>
          <p:cNvGraphicFramePr>
            <a:graphicFrameLocks noChangeAspect="1"/>
          </p:cNvGraphicFramePr>
          <p:nvPr>
            <p:extLst>
              <p:ext uri="{D42A27DB-BD31-4B8C-83A1-F6EECF244321}">
                <p14:modId xmlns:p14="http://schemas.microsoft.com/office/powerpoint/2010/main" val="3786632183"/>
              </p:ext>
            </p:extLst>
          </p:nvPr>
        </p:nvGraphicFramePr>
        <p:xfrm>
          <a:off x="4304757" y="1436506"/>
          <a:ext cx="1990725" cy="811213"/>
        </p:xfrm>
        <a:graphic>
          <a:graphicData uri="http://schemas.openxmlformats.org/presentationml/2006/ole">
            <mc:AlternateContent xmlns:mc="http://schemas.openxmlformats.org/markup-compatibility/2006">
              <mc:Choice xmlns:v="urn:schemas-microsoft-com:vml" Requires="v">
                <p:oleObj spid="_x0000_s442435" name="Equation" r:id="rId8" imgW="1143000" imgH="457200" progId="Equation.DSMT4">
                  <p:embed/>
                </p:oleObj>
              </mc:Choice>
              <mc:Fallback>
                <p:oleObj name="Equation" r:id="rId8" imgW="1143000" imgH="457200" progId="Equation.DSMT4">
                  <p:embed/>
                  <p:pic>
                    <p:nvPicPr>
                      <p:cNvPr id="12" name="Object 11">
                        <a:extLst>
                          <a:ext uri="{FF2B5EF4-FFF2-40B4-BE49-F238E27FC236}">
                            <a16:creationId xmlns:a16="http://schemas.microsoft.com/office/drawing/2014/main" id="{3D5FBB10-43C9-4B83-8931-D9D2910CCE0C}"/>
                          </a:ext>
                        </a:extLst>
                      </p:cNvPr>
                      <p:cNvPicPr>
                        <a:picLocks noChangeAspect="1" noChangeArrowheads="1"/>
                      </p:cNvPicPr>
                      <p:nvPr/>
                    </p:nvPicPr>
                    <p:blipFill>
                      <a:blip r:embed="rId9"/>
                      <a:srcRect/>
                      <a:stretch>
                        <a:fillRect/>
                      </a:stretch>
                    </p:blipFill>
                    <p:spPr bwMode="auto">
                      <a:xfrm>
                        <a:off x="4304757" y="1436506"/>
                        <a:ext cx="1990725" cy="811213"/>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91D33FC1-7235-4518-A57D-BC3CBEBF8344}"/>
              </a:ext>
            </a:extLst>
          </p:cNvPr>
          <p:cNvGraphicFramePr>
            <a:graphicFrameLocks noChangeAspect="1"/>
          </p:cNvGraphicFramePr>
          <p:nvPr>
            <p:extLst>
              <p:ext uri="{D42A27DB-BD31-4B8C-83A1-F6EECF244321}">
                <p14:modId xmlns:p14="http://schemas.microsoft.com/office/powerpoint/2010/main" val="4111349506"/>
              </p:ext>
            </p:extLst>
          </p:nvPr>
        </p:nvGraphicFramePr>
        <p:xfrm>
          <a:off x="5542446" y="2661783"/>
          <a:ext cx="1350962" cy="766763"/>
        </p:xfrm>
        <a:graphic>
          <a:graphicData uri="http://schemas.openxmlformats.org/presentationml/2006/ole">
            <mc:AlternateContent xmlns:mc="http://schemas.openxmlformats.org/markup-compatibility/2006">
              <mc:Choice xmlns:v="urn:schemas-microsoft-com:vml" Requires="v">
                <p:oleObj spid="_x0000_s442436" name="Equation" r:id="rId10" imgW="774360" imgH="431640" progId="Equation.DSMT4">
                  <p:embed/>
                </p:oleObj>
              </mc:Choice>
              <mc:Fallback>
                <p:oleObj name="Equation" r:id="rId10" imgW="774360" imgH="431640" progId="Equation.DSMT4">
                  <p:embed/>
                  <p:pic>
                    <p:nvPicPr>
                      <p:cNvPr id="12" name="Object 11">
                        <a:extLst>
                          <a:ext uri="{FF2B5EF4-FFF2-40B4-BE49-F238E27FC236}">
                            <a16:creationId xmlns:a16="http://schemas.microsoft.com/office/drawing/2014/main" id="{3D5FBB10-43C9-4B83-8931-D9D2910CCE0C}"/>
                          </a:ext>
                        </a:extLst>
                      </p:cNvPr>
                      <p:cNvPicPr>
                        <a:picLocks noChangeAspect="1" noChangeArrowheads="1"/>
                      </p:cNvPicPr>
                      <p:nvPr/>
                    </p:nvPicPr>
                    <p:blipFill>
                      <a:blip r:embed="rId11"/>
                      <a:srcRect/>
                      <a:stretch>
                        <a:fillRect/>
                      </a:stretch>
                    </p:blipFill>
                    <p:spPr bwMode="auto">
                      <a:xfrm>
                        <a:off x="5542446" y="2661783"/>
                        <a:ext cx="1350962" cy="766763"/>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0043EFED-E074-43FF-8EB3-EAABFE384576}"/>
              </a:ext>
            </a:extLst>
          </p:cNvPr>
          <p:cNvGraphicFramePr>
            <a:graphicFrameLocks noChangeAspect="1"/>
          </p:cNvGraphicFramePr>
          <p:nvPr>
            <p:extLst>
              <p:ext uri="{D42A27DB-BD31-4B8C-83A1-F6EECF244321}">
                <p14:modId xmlns:p14="http://schemas.microsoft.com/office/powerpoint/2010/main" val="1039195927"/>
              </p:ext>
            </p:extLst>
          </p:nvPr>
        </p:nvGraphicFramePr>
        <p:xfrm>
          <a:off x="1925964" y="3402419"/>
          <a:ext cx="4179887" cy="811213"/>
        </p:xfrm>
        <a:graphic>
          <a:graphicData uri="http://schemas.openxmlformats.org/presentationml/2006/ole">
            <mc:AlternateContent xmlns:mc="http://schemas.openxmlformats.org/markup-compatibility/2006">
              <mc:Choice xmlns:v="urn:schemas-microsoft-com:vml" Requires="v">
                <p:oleObj spid="_x0000_s442437" name="Equation" r:id="rId12" imgW="2400120" imgH="457200" progId="Equation.DSMT4">
                  <p:embed/>
                </p:oleObj>
              </mc:Choice>
              <mc:Fallback>
                <p:oleObj name="Equation" r:id="rId12" imgW="2400120" imgH="457200" progId="Equation.DSMT4">
                  <p:embed/>
                  <p:pic>
                    <p:nvPicPr>
                      <p:cNvPr id="12" name="Object 11">
                        <a:extLst>
                          <a:ext uri="{FF2B5EF4-FFF2-40B4-BE49-F238E27FC236}">
                            <a16:creationId xmlns:a16="http://schemas.microsoft.com/office/drawing/2014/main" id="{3D5FBB10-43C9-4B83-8931-D9D2910CCE0C}"/>
                          </a:ext>
                        </a:extLst>
                      </p:cNvPr>
                      <p:cNvPicPr>
                        <a:picLocks noChangeAspect="1" noChangeArrowheads="1"/>
                      </p:cNvPicPr>
                      <p:nvPr/>
                    </p:nvPicPr>
                    <p:blipFill>
                      <a:blip r:embed="rId13"/>
                      <a:srcRect/>
                      <a:stretch>
                        <a:fillRect/>
                      </a:stretch>
                    </p:blipFill>
                    <p:spPr bwMode="auto">
                      <a:xfrm>
                        <a:off x="1925964" y="3402419"/>
                        <a:ext cx="4179887" cy="811213"/>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23A024F4-C212-4C2B-B5B3-B3895E3AE86B}"/>
              </a:ext>
            </a:extLst>
          </p:cNvPr>
          <p:cNvGraphicFramePr>
            <a:graphicFrameLocks noChangeAspect="1"/>
          </p:cNvGraphicFramePr>
          <p:nvPr>
            <p:extLst>
              <p:ext uri="{D42A27DB-BD31-4B8C-83A1-F6EECF244321}">
                <p14:modId xmlns:p14="http://schemas.microsoft.com/office/powerpoint/2010/main" val="1234931073"/>
              </p:ext>
            </p:extLst>
          </p:nvPr>
        </p:nvGraphicFramePr>
        <p:xfrm>
          <a:off x="1903413" y="2635250"/>
          <a:ext cx="1349375" cy="766763"/>
        </p:xfrm>
        <a:graphic>
          <a:graphicData uri="http://schemas.openxmlformats.org/presentationml/2006/ole">
            <mc:AlternateContent xmlns:mc="http://schemas.openxmlformats.org/markup-compatibility/2006">
              <mc:Choice xmlns:v="urn:schemas-microsoft-com:vml" Requires="v">
                <p:oleObj spid="_x0000_s442438" name="Equation" r:id="rId14" imgW="774360" imgH="431640" progId="Equation.DSMT4">
                  <p:embed/>
                </p:oleObj>
              </mc:Choice>
              <mc:Fallback>
                <p:oleObj name="Equation" r:id="rId14" imgW="774360" imgH="431640" progId="Equation.DSMT4">
                  <p:embed/>
                  <p:pic>
                    <p:nvPicPr>
                      <p:cNvPr id="12" name="Object 11">
                        <a:extLst>
                          <a:ext uri="{FF2B5EF4-FFF2-40B4-BE49-F238E27FC236}">
                            <a16:creationId xmlns:a16="http://schemas.microsoft.com/office/drawing/2014/main" id="{3D5FBB10-43C9-4B83-8931-D9D2910CCE0C}"/>
                          </a:ext>
                        </a:extLst>
                      </p:cNvPr>
                      <p:cNvPicPr>
                        <a:picLocks noChangeAspect="1" noChangeArrowheads="1"/>
                      </p:cNvPicPr>
                      <p:nvPr/>
                    </p:nvPicPr>
                    <p:blipFill>
                      <a:blip r:embed="rId15"/>
                      <a:srcRect/>
                      <a:stretch>
                        <a:fillRect/>
                      </a:stretch>
                    </p:blipFill>
                    <p:spPr bwMode="auto">
                      <a:xfrm>
                        <a:off x="1903413" y="2635250"/>
                        <a:ext cx="1349375" cy="766763"/>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9C71E976-DC9E-467A-AA0D-7C7370C246D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64649105"/>
      </p:ext>
    </p:extLst>
  </p:cSld>
  <p:clrMapOvr>
    <a:masterClrMapping/>
  </p:clrMapOvr>
  <mc:AlternateContent xmlns:mc="http://schemas.openxmlformats.org/markup-compatibility/2006" xmlns:p14="http://schemas.microsoft.com/office/powerpoint/2010/main">
    <mc:Choice Requires="p14">
      <p:transition spd="slow" p14:dur="2000" advTm="63395"/>
    </mc:Choice>
    <mc:Fallback xmlns="">
      <p:transition spd="slow" advTm="6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general observation…</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For finite-dimensional vector spaces,</a:t>
            </a:r>
          </a:p>
          <a:p>
            <a:pPr marL="0" indent="0">
              <a:buNone/>
            </a:pPr>
            <a:r>
              <a:rPr lang="en-US" dirty="0"/>
              <a:t>	it seems that a mapping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b="1" dirty="0"/>
              <a:t> </a:t>
            </a:r>
            <a:r>
              <a:rPr lang="en-US" dirty="0"/>
              <a:t>is linear if and only if </a:t>
            </a:r>
            <a:r>
              <a:rPr lang="en-US" i="1" dirty="0"/>
              <a:t>A</a:t>
            </a:r>
            <a:r>
              <a:rPr lang="en-US" dirty="0"/>
              <a:t> is 	defined as the entries of </a:t>
            </a:r>
            <a:r>
              <a:rPr lang="en-US" b="1" dirty="0"/>
              <a:t>u</a:t>
            </a:r>
            <a:r>
              <a:rPr lang="en-US" dirty="0"/>
              <a:t> being the coefficients of a linear 	combination of </a:t>
            </a:r>
            <a:r>
              <a:rPr lang="en-US" i="1" dirty="0">
                <a:latin typeface="Times New Roman" panose="02020603050405020304" pitchFamily="18" charset="0"/>
              </a:rPr>
              <a:t>n</a:t>
            </a:r>
            <a:r>
              <a:rPr lang="en-US" i="1" dirty="0"/>
              <a:t> </a:t>
            </a:r>
            <a:r>
              <a:rPr lang="en-US" dirty="0"/>
              <a:t>vectors in</a:t>
            </a:r>
            <a:r>
              <a:rPr lang="en-US" dirty="0">
                <a:latin typeface="Times New Roman" panose="02020603050405020304" pitchFamily="18" charset="0"/>
              </a:rPr>
              <a:t> </a:t>
            </a:r>
            <a:r>
              <a:rPr lang="en-US" b="1" dirty="0">
                <a:latin typeface="Times New Roman" panose="02020603050405020304" pitchFamily="18" charset="0"/>
              </a:rPr>
              <a:t>F</a:t>
            </a:r>
            <a:r>
              <a:rPr lang="en-US" i="1" baseline="30000" dirty="0">
                <a:latin typeface="Times New Roman" panose="02020603050405020304" pitchFamily="18" charset="0"/>
              </a:rPr>
              <a:t>m</a:t>
            </a:r>
          </a:p>
          <a:p>
            <a:pPr marL="0" indent="0">
              <a:buNone/>
            </a:pPr>
            <a:endParaRPr lang="en-US" i="1" baseline="30000" dirty="0">
              <a:latin typeface="Times New Roman" panose="02020603050405020304" pitchFamily="18" charset="0"/>
            </a:endParaRPr>
          </a:p>
          <a:p>
            <a:r>
              <a:rPr lang="en-US" dirty="0"/>
              <a:t>That is, there exist </a:t>
            </a:r>
            <a:r>
              <a:rPr lang="en-US" i="1" dirty="0">
                <a:latin typeface="Times New Roman" panose="02020603050405020304" pitchFamily="18" charset="0"/>
              </a:rPr>
              <a:t>n</a:t>
            </a:r>
            <a:r>
              <a:rPr lang="en-US" i="1" dirty="0"/>
              <a:t> </a:t>
            </a:r>
            <a:r>
              <a:rPr lang="en-US" dirty="0"/>
              <a:t>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i="1" dirty="0"/>
              <a:t> </a:t>
            </a:r>
            <a:r>
              <a:rPr lang="en-US" dirty="0"/>
              <a:t>such that </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baseline="-25000" dirty="0">
                <a:latin typeface="Times New Roman" panose="02020603050405020304" pitchFamily="18" charset="0"/>
              </a:rPr>
              <a:t> </a:t>
            </a:r>
            <a:r>
              <a:rPr lang="en-US" b="1" dirty="0" err="1">
                <a:latin typeface="Times New Roman" panose="02020603050405020304" pitchFamily="18" charset="0"/>
              </a:rPr>
              <a:t>v</a:t>
            </a:r>
            <a:r>
              <a:rPr lang="en-US" i="1" baseline="-25000" dirty="0" err="1">
                <a:latin typeface="Times New Roman" panose="02020603050405020304" pitchFamily="18" charset="0"/>
              </a:rPr>
              <a:t>n</a:t>
            </a:r>
            <a:endParaRPr lang="en-US" i="1"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9873D201-6F19-4C8A-BE0C-95B879B875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5190258"/>
      </p:ext>
    </p:extLst>
  </p:cSld>
  <p:clrMapOvr>
    <a:masterClrMapping/>
  </p:clrMapOvr>
  <mc:AlternateContent xmlns:mc="http://schemas.openxmlformats.org/markup-compatibility/2006" xmlns:p14="http://schemas.microsoft.com/office/powerpoint/2010/main">
    <mc:Choice Requires="p14">
      <p:transition spd="slow" p14:dur="2000" advTm="56987"/>
    </mc:Choice>
    <mc:Fallback xmlns="">
      <p:transition spd="slow" advTm="5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general observation…</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Can we go the other way?</a:t>
            </a:r>
          </a:p>
          <a:p>
            <a:pPr marL="0" indent="0">
              <a:buNone/>
            </a:pPr>
            <a:r>
              <a:rPr lang="en-US" dirty="0"/>
              <a:t>	Given a linear mapping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does it necessarily define</a:t>
            </a:r>
            <a:br>
              <a:rPr lang="en-US" dirty="0"/>
            </a:br>
            <a:r>
              <a:rPr lang="en-US" dirty="0"/>
              <a:t>	a linear combination of </a:t>
            </a:r>
            <a:r>
              <a:rPr lang="en-US" i="1" dirty="0">
                <a:latin typeface="Times New Roman" panose="02020603050405020304" pitchFamily="18" charset="0"/>
              </a:rPr>
              <a:t>n</a:t>
            </a:r>
            <a:r>
              <a:rPr lang="en-US" dirty="0"/>
              <a:t> vectors in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with coefficients from 	the vector </a:t>
            </a:r>
            <a:r>
              <a:rPr lang="en-US" b="1" dirty="0"/>
              <a:t>u</a:t>
            </a:r>
            <a:r>
              <a:rPr lang="en-US" dirty="0"/>
              <a:t> from </a:t>
            </a:r>
            <a:r>
              <a:rPr lang="en-US" b="1" dirty="0" err="1">
                <a:latin typeface="Times New Roman" panose="02020603050405020304" pitchFamily="18" charset="0"/>
              </a:rPr>
              <a:t>F</a:t>
            </a:r>
            <a:r>
              <a:rPr lang="en-US" i="1" baseline="30000" dirty="0" err="1">
                <a:latin typeface="Times New Roman" panose="02020603050405020304" pitchFamily="18" charset="0"/>
              </a:rPr>
              <a:t>n</a:t>
            </a:r>
            <a:endParaRPr lang="en-US" i="1" baseline="30000" dirty="0">
              <a:latin typeface="Times New Roman" panose="02020603050405020304" pitchFamily="18" charset="0"/>
            </a:endParaRPr>
          </a:p>
          <a:p>
            <a:pPr marL="0" indent="0">
              <a:buNone/>
            </a:pPr>
            <a:endParaRPr lang="en-US" i="1" baseline="30000" dirty="0">
              <a:latin typeface="Times New Roman" panose="02020603050405020304" pitchFamily="18" charset="0"/>
            </a:endParaRPr>
          </a:p>
          <a:p>
            <a:r>
              <a:rPr lang="en-US" dirty="0"/>
              <a:t>That is, if </a:t>
            </a:r>
            <a:r>
              <a:rPr lang="en-US" i="1" dirty="0">
                <a:latin typeface="Times New Roman" panose="02020603050405020304" pitchFamily="18" charset="0"/>
              </a:rPr>
              <a:t>A</a:t>
            </a:r>
            <a:r>
              <a:rPr lang="en-US" i="1" dirty="0"/>
              <a:t> </a:t>
            </a:r>
            <a:r>
              <a:rPr lang="en-US" dirty="0"/>
              <a:t>is linear, do there exist </a:t>
            </a:r>
            <a:r>
              <a:rPr lang="en-US" i="1" dirty="0">
                <a:latin typeface="Times New Roman" panose="02020603050405020304" pitchFamily="18" charset="0"/>
              </a:rPr>
              <a:t>n</a:t>
            </a:r>
            <a:r>
              <a:rPr lang="en-US" i="1" dirty="0"/>
              <a:t> </a:t>
            </a:r>
            <a:r>
              <a:rPr lang="en-US" dirty="0"/>
              <a:t>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i="1" dirty="0"/>
              <a:t> </a:t>
            </a:r>
            <a:r>
              <a:rPr lang="en-US" dirty="0"/>
              <a:t>such that </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u</a:t>
            </a:r>
            <a:r>
              <a:rPr lang="en-US" baseline="-25000" dirty="0">
                <a:latin typeface="Times New Roman" panose="02020603050405020304" pitchFamily="18" charset="0"/>
              </a:rPr>
              <a:t>1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a:latin typeface="Times New Roman" panose="02020603050405020304" pitchFamily="18" charset="0"/>
              </a:rPr>
              <a:t>u</a:t>
            </a:r>
            <a:r>
              <a:rPr lang="en-US" i="1" baseline="-25000" dirty="0">
                <a:latin typeface="Times New Roman" panose="02020603050405020304" pitchFamily="18" charset="0"/>
              </a:rPr>
              <a:t>n</a:t>
            </a:r>
            <a:r>
              <a:rPr lang="en-US" baseline="-25000" dirty="0">
                <a:latin typeface="Times New Roman" panose="02020603050405020304" pitchFamily="18" charset="0"/>
              </a:rPr>
              <a:t> </a:t>
            </a:r>
            <a:r>
              <a:rPr lang="en-US" b="1" dirty="0" err="1">
                <a:latin typeface="Times New Roman" panose="02020603050405020304" pitchFamily="18" charset="0"/>
              </a:rPr>
              <a:t>v</a:t>
            </a:r>
            <a:r>
              <a:rPr lang="en-US" i="1" baseline="-25000" dirty="0" err="1">
                <a:latin typeface="Times New Roman" panose="02020603050405020304" pitchFamily="18" charset="0"/>
              </a:rPr>
              <a:t>n</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6A966F7B-40C5-4C21-86D1-89096C95E6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6315277"/>
      </p:ext>
    </p:extLst>
  </p:cSld>
  <p:clrMapOvr>
    <a:masterClrMapping/>
  </p:clrMapOvr>
  <mc:AlternateContent xmlns:mc="http://schemas.openxmlformats.org/markup-compatibility/2006" xmlns:p14="http://schemas.microsoft.com/office/powerpoint/2010/main">
    <mc:Choice Requires="p14">
      <p:transition spd="slow" p14:dur="2000" advTm="52343"/>
    </mc:Choice>
    <mc:Fallback xmlns="">
      <p:transition spd="slow" advTm="5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a linear map</a:t>
            </a:r>
          </a:p>
          <a:p>
            <a:pPr lvl="1"/>
            <a:r>
              <a:rPr lang="en-US" dirty="0"/>
              <a:t>Understand what it implies</a:t>
            </a:r>
          </a:p>
          <a:p>
            <a:pPr lvl="1"/>
            <a:r>
              <a:rPr lang="en-US" dirty="0"/>
              <a:t>Describe a test for linearity</a:t>
            </a:r>
          </a:p>
          <a:p>
            <a:pPr lvl="1"/>
            <a:r>
              <a:rPr lang="en-US" dirty="0"/>
              <a:t>Look at some examples</a:t>
            </a:r>
          </a:p>
          <a:p>
            <a:pPr lvl="1"/>
            <a:r>
              <a:rPr lang="en-US" dirty="0"/>
              <a:t>See that all finite-dimensional linear maps can be represented by matrices</a:t>
            </a:r>
          </a:p>
          <a:p>
            <a:pPr lvl="1"/>
            <a:r>
              <a:rPr lang="en-US" dirty="0"/>
              <a:t>Learn that the image of a linear map can be calculated by performing a matrix-vector multiplication</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D995FF7-982F-45A0-94B0-742AC5264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7525"/>
    </mc:Choice>
    <mc:Fallback xmlns="">
      <p:transition spd="slow" advTm="3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general observation…</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Solution:</a:t>
            </a:r>
          </a:p>
          <a:p>
            <a:pPr lvl="1"/>
            <a:r>
              <a:rPr lang="en-US" dirty="0"/>
              <a:t>In the domain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t>,</a:t>
            </a:r>
          </a:p>
          <a:p>
            <a:pPr marL="457200" lvl="1" indent="0">
              <a:buNone/>
            </a:pPr>
            <a:r>
              <a:rPr lang="en-US" dirty="0"/>
              <a:t>	let                      be the canonical basis, so                 , etc. </a:t>
            </a:r>
          </a:p>
          <a:p>
            <a:pPr marL="457200" lvl="1" indent="0">
              <a:buNone/>
            </a:pPr>
            <a:endParaRPr lang="en-US" dirty="0"/>
          </a:p>
          <a:p>
            <a:pPr lvl="1"/>
            <a:r>
              <a:rPr lang="en-US" dirty="0"/>
              <a:t>Define                 , so given any vector </a:t>
            </a:r>
            <a:r>
              <a:rPr lang="en-US" b="1" dirty="0"/>
              <a:t>u</a:t>
            </a:r>
            <a:r>
              <a:rPr lang="en-US" dirty="0"/>
              <a:t> </a:t>
            </a:r>
            <a:r>
              <a:rPr lang="en-US" dirty="0">
                <a:latin typeface="Times New Roman" panose="02020603050405020304" pitchFamily="18" charset="0"/>
              </a:rPr>
              <a:t>∈</a:t>
            </a:r>
            <a:r>
              <a:rPr lang="en-US" dirty="0"/>
              <a:t>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i="1" dirty="0">
                <a:latin typeface="Times New Roman" panose="02020603050405020304" pitchFamily="18" charset="0"/>
              </a:rPr>
              <a:t>,</a:t>
            </a:r>
          </a:p>
          <a:p>
            <a:pPr marL="457200" lvl="1" indent="0">
              <a:buNone/>
            </a:pPr>
            <a:r>
              <a:rPr lang="en-US" i="1" dirty="0">
                <a:latin typeface="Times New Roman" panose="02020603050405020304" pitchFamily="18" charset="0"/>
              </a:rPr>
              <a:t>	</a:t>
            </a:r>
            <a:r>
              <a:rPr lang="en-US" dirty="0">
                <a:latin typeface="Times New Roman" panose="02020603050405020304" pitchFamily="18" charset="0"/>
              </a:rPr>
              <a:t>we see </a:t>
            </a:r>
            <a:endParaRPr lang="en-US" dirty="0"/>
          </a:p>
          <a:p>
            <a:pPr marL="457200" lvl="1" indent="0">
              <a:buNone/>
            </a:pPr>
            <a:endParaRPr lang="en-US" i="1" baseline="30000" dirty="0">
              <a:latin typeface="Times New Roman" panose="02020603050405020304" pitchFamily="18" charset="0"/>
            </a:endParaRPr>
          </a:p>
          <a:p>
            <a:pPr marL="0" indent="0">
              <a:buNone/>
            </a:pPr>
            <a:endParaRPr lang="en-US" i="1" baseline="30000" dirty="0">
              <a:latin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A8BE30EF-0DAB-4A0D-A383-A19140658CAC}"/>
              </a:ext>
            </a:extLst>
          </p:cNvPr>
          <p:cNvGraphicFramePr>
            <a:graphicFrameLocks noChangeAspect="1"/>
          </p:cNvGraphicFramePr>
          <p:nvPr>
            <p:extLst>
              <p:ext uri="{D42A27DB-BD31-4B8C-83A1-F6EECF244321}">
                <p14:modId xmlns:p14="http://schemas.microsoft.com/office/powerpoint/2010/main" val="875436414"/>
              </p:ext>
            </p:extLst>
          </p:nvPr>
        </p:nvGraphicFramePr>
        <p:xfrm>
          <a:off x="1785984" y="2431051"/>
          <a:ext cx="1264285" cy="396398"/>
        </p:xfrm>
        <a:graphic>
          <a:graphicData uri="http://schemas.openxmlformats.org/presentationml/2006/ole">
            <mc:AlternateContent xmlns:mc="http://schemas.openxmlformats.org/markup-compatibility/2006">
              <mc:Choice xmlns:v="urn:schemas-microsoft-com:vml" Requires="v">
                <p:oleObj spid="_x0000_s444466" name="Equation" r:id="rId6" imgW="660240" imgH="203040" progId="Equation.DSMT4">
                  <p:embed/>
                </p:oleObj>
              </mc:Choice>
              <mc:Fallback>
                <p:oleObj name="Equation" r:id="rId6" imgW="660240" imgH="203040" progId="Equation.DSMT4">
                  <p:embed/>
                  <p:pic>
                    <p:nvPicPr>
                      <p:cNvPr id="13" name="Object 12">
                        <a:extLst>
                          <a:ext uri="{FF2B5EF4-FFF2-40B4-BE49-F238E27FC236}">
                            <a16:creationId xmlns:a16="http://schemas.microsoft.com/office/drawing/2014/main" id="{ACB84810-084D-4A20-8094-FE0C7C8EC772}"/>
                          </a:ext>
                        </a:extLst>
                      </p:cNvPr>
                      <p:cNvPicPr>
                        <a:picLocks noChangeAspect="1" noChangeArrowheads="1"/>
                      </p:cNvPicPr>
                      <p:nvPr/>
                    </p:nvPicPr>
                    <p:blipFill>
                      <a:blip r:embed="rId7"/>
                      <a:srcRect/>
                      <a:stretch>
                        <a:fillRect/>
                      </a:stretch>
                    </p:blipFill>
                    <p:spPr bwMode="auto">
                      <a:xfrm>
                        <a:off x="1785984" y="2431051"/>
                        <a:ext cx="1264285" cy="39639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E11005F4-C441-4DD5-B3D8-FE81942C1859}"/>
              </a:ext>
            </a:extLst>
          </p:cNvPr>
          <p:cNvGraphicFramePr>
            <a:graphicFrameLocks noChangeAspect="1"/>
          </p:cNvGraphicFramePr>
          <p:nvPr>
            <p:extLst>
              <p:ext uri="{D42A27DB-BD31-4B8C-83A1-F6EECF244321}">
                <p14:modId xmlns:p14="http://schemas.microsoft.com/office/powerpoint/2010/main" val="4014379235"/>
              </p:ext>
            </p:extLst>
          </p:nvPr>
        </p:nvGraphicFramePr>
        <p:xfrm>
          <a:off x="5926092" y="1768475"/>
          <a:ext cx="949325" cy="1660525"/>
        </p:xfrm>
        <a:graphic>
          <a:graphicData uri="http://schemas.openxmlformats.org/presentationml/2006/ole">
            <mc:AlternateContent xmlns:mc="http://schemas.openxmlformats.org/markup-compatibility/2006">
              <mc:Choice xmlns:v="urn:schemas-microsoft-com:vml" Requires="v">
                <p:oleObj spid="_x0000_s444467" name="Equation" r:id="rId8" imgW="495000" imgH="850680" progId="Equation.DSMT4">
                  <p:embed/>
                </p:oleObj>
              </mc:Choice>
              <mc:Fallback>
                <p:oleObj name="Equation" r:id="rId8" imgW="495000" imgH="850680" progId="Equation.DSMT4">
                  <p:embed/>
                  <p:pic>
                    <p:nvPicPr>
                      <p:cNvPr id="9" name="Object 8">
                        <a:extLst>
                          <a:ext uri="{FF2B5EF4-FFF2-40B4-BE49-F238E27FC236}">
                            <a16:creationId xmlns:a16="http://schemas.microsoft.com/office/drawing/2014/main" id="{A8BE30EF-0DAB-4A0D-A383-A19140658CAC}"/>
                          </a:ext>
                        </a:extLst>
                      </p:cNvPr>
                      <p:cNvPicPr>
                        <a:picLocks noChangeAspect="1" noChangeArrowheads="1"/>
                      </p:cNvPicPr>
                      <p:nvPr/>
                    </p:nvPicPr>
                    <p:blipFill>
                      <a:blip r:embed="rId9"/>
                      <a:srcRect/>
                      <a:stretch>
                        <a:fillRect/>
                      </a:stretch>
                    </p:blipFill>
                    <p:spPr bwMode="auto">
                      <a:xfrm>
                        <a:off x="5926092" y="1768475"/>
                        <a:ext cx="949325" cy="166052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F6F0D4D4-7F5C-4941-8E88-2D82AE3672A4}"/>
              </a:ext>
            </a:extLst>
          </p:cNvPr>
          <p:cNvGraphicFramePr>
            <a:graphicFrameLocks noChangeAspect="1"/>
          </p:cNvGraphicFramePr>
          <p:nvPr>
            <p:extLst>
              <p:ext uri="{D42A27DB-BD31-4B8C-83A1-F6EECF244321}">
                <p14:modId xmlns:p14="http://schemas.microsoft.com/office/powerpoint/2010/main" val="1029944413"/>
              </p:ext>
            </p:extLst>
          </p:nvPr>
        </p:nvGraphicFramePr>
        <p:xfrm>
          <a:off x="2055634" y="3177949"/>
          <a:ext cx="1020762" cy="395287"/>
        </p:xfrm>
        <a:graphic>
          <a:graphicData uri="http://schemas.openxmlformats.org/presentationml/2006/ole">
            <mc:AlternateContent xmlns:mc="http://schemas.openxmlformats.org/markup-compatibility/2006">
              <mc:Choice xmlns:v="urn:schemas-microsoft-com:vml" Requires="v">
                <p:oleObj spid="_x0000_s444468" name="Equation" r:id="rId10" imgW="533160" imgH="203040" progId="Equation.DSMT4">
                  <p:embed/>
                </p:oleObj>
              </mc:Choice>
              <mc:Fallback>
                <p:oleObj name="Equation" r:id="rId10" imgW="533160" imgH="203040" progId="Equation.DSMT4">
                  <p:embed/>
                  <p:pic>
                    <p:nvPicPr>
                      <p:cNvPr id="9" name="Object 8">
                        <a:extLst>
                          <a:ext uri="{FF2B5EF4-FFF2-40B4-BE49-F238E27FC236}">
                            <a16:creationId xmlns:a16="http://schemas.microsoft.com/office/drawing/2014/main" id="{A8BE30EF-0DAB-4A0D-A383-A19140658CAC}"/>
                          </a:ext>
                        </a:extLst>
                      </p:cNvPr>
                      <p:cNvPicPr>
                        <a:picLocks noChangeAspect="1" noChangeArrowheads="1"/>
                      </p:cNvPicPr>
                      <p:nvPr/>
                    </p:nvPicPr>
                    <p:blipFill>
                      <a:blip r:embed="rId11"/>
                      <a:srcRect/>
                      <a:stretch>
                        <a:fillRect/>
                      </a:stretch>
                    </p:blipFill>
                    <p:spPr bwMode="auto">
                      <a:xfrm>
                        <a:off x="2055634" y="3177949"/>
                        <a:ext cx="1020762" cy="395287"/>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D676CAE0-75BB-4643-BDCF-EB1F4AF67A1A}"/>
              </a:ext>
            </a:extLst>
          </p:cNvPr>
          <p:cNvGraphicFramePr>
            <a:graphicFrameLocks noChangeAspect="1"/>
          </p:cNvGraphicFramePr>
          <p:nvPr>
            <p:extLst>
              <p:ext uri="{D42A27DB-BD31-4B8C-83A1-F6EECF244321}">
                <p14:modId xmlns:p14="http://schemas.microsoft.com/office/powerpoint/2010/main" val="2266434110"/>
              </p:ext>
            </p:extLst>
          </p:nvPr>
        </p:nvGraphicFramePr>
        <p:xfrm>
          <a:off x="2248897" y="3568623"/>
          <a:ext cx="3378200" cy="444500"/>
        </p:xfrm>
        <a:graphic>
          <a:graphicData uri="http://schemas.openxmlformats.org/presentationml/2006/ole">
            <mc:AlternateContent xmlns:mc="http://schemas.openxmlformats.org/markup-compatibility/2006">
              <mc:Choice xmlns:v="urn:schemas-microsoft-com:vml" Requires="v">
                <p:oleObj spid="_x0000_s444469" name="Equation" r:id="rId12" imgW="1765080" imgH="228600" progId="Equation.DSMT4">
                  <p:embed/>
                </p:oleObj>
              </mc:Choice>
              <mc:Fallback>
                <p:oleObj name="Equation" r:id="rId12" imgW="1765080" imgH="228600" progId="Equation.DSMT4">
                  <p:embed/>
                  <p:pic>
                    <p:nvPicPr>
                      <p:cNvPr id="11" name="Object 10">
                        <a:extLst>
                          <a:ext uri="{FF2B5EF4-FFF2-40B4-BE49-F238E27FC236}">
                            <a16:creationId xmlns:a16="http://schemas.microsoft.com/office/drawing/2014/main" id="{F6F0D4D4-7F5C-4941-8E88-2D82AE3672A4}"/>
                          </a:ext>
                        </a:extLst>
                      </p:cNvPr>
                      <p:cNvPicPr>
                        <a:picLocks noChangeAspect="1" noChangeArrowheads="1"/>
                      </p:cNvPicPr>
                      <p:nvPr/>
                    </p:nvPicPr>
                    <p:blipFill>
                      <a:blip r:embed="rId13"/>
                      <a:srcRect/>
                      <a:stretch>
                        <a:fillRect/>
                      </a:stretch>
                    </p:blipFill>
                    <p:spPr bwMode="auto">
                      <a:xfrm>
                        <a:off x="2248897" y="3568623"/>
                        <a:ext cx="3378200" cy="444500"/>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4CCB8187-60BB-4AB0-B146-B4DFA599FD67}"/>
              </a:ext>
            </a:extLst>
          </p:cNvPr>
          <p:cNvGraphicFramePr>
            <a:graphicFrameLocks noChangeAspect="1"/>
          </p:cNvGraphicFramePr>
          <p:nvPr>
            <p:extLst>
              <p:ext uri="{D42A27DB-BD31-4B8C-83A1-F6EECF244321}">
                <p14:modId xmlns:p14="http://schemas.microsoft.com/office/powerpoint/2010/main" val="130532908"/>
              </p:ext>
            </p:extLst>
          </p:nvPr>
        </p:nvGraphicFramePr>
        <p:xfrm>
          <a:off x="2635387" y="4021437"/>
          <a:ext cx="3109912" cy="395288"/>
        </p:xfrm>
        <a:graphic>
          <a:graphicData uri="http://schemas.openxmlformats.org/presentationml/2006/ole">
            <mc:AlternateContent xmlns:mc="http://schemas.openxmlformats.org/markup-compatibility/2006">
              <mc:Choice xmlns:v="urn:schemas-microsoft-com:vml" Requires="v">
                <p:oleObj spid="_x0000_s444470" name="Equation" r:id="rId14" imgW="1625400" imgH="203040" progId="Equation.DSMT4">
                  <p:embed/>
                </p:oleObj>
              </mc:Choice>
              <mc:Fallback>
                <p:oleObj name="Equation" r:id="rId14" imgW="1625400" imgH="203040" progId="Equation.DSMT4">
                  <p:embed/>
                  <p:pic>
                    <p:nvPicPr>
                      <p:cNvPr id="14" name="Object 13">
                        <a:extLst>
                          <a:ext uri="{FF2B5EF4-FFF2-40B4-BE49-F238E27FC236}">
                            <a16:creationId xmlns:a16="http://schemas.microsoft.com/office/drawing/2014/main" id="{D676CAE0-75BB-4643-BDCF-EB1F4AF67A1A}"/>
                          </a:ext>
                        </a:extLst>
                      </p:cNvPr>
                      <p:cNvPicPr>
                        <a:picLocks noChangeAspect="1" noChangeArrowheads="1"/>
                      </p:cNvPicPr>
                      <p:nvPr/>
                    </p:nvPicPr>
                    <p:blipFill>
                      <a:blip r:embed="rId15"/>
                      <a:srcRect/>
                      <a:stretch>
                        <a:fillRect/>
                      </a:stretch>
                    </p:blipFill>
                    <p:spPr bwMode="auto">
                      <a:xfrm>
                        <a:off x="2635387" y="4021437"/>
                        <a:ext cx="3109912" cy="395288"/>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D4C8D6A3-B9D9-416C-A692-989562551CCF}"/>
              </a:ext>
            </a:extLst>
          </p:cNvPr>
          <p:cNvGraphicFramePr>
            <a:graphicFrameLocks noChangeAspect="1"/>
          </p:cNvGraphicFramePr>
          <p:nvPr>
            <p:extLst>
              <p:ext uri="{D42A27DB-BD31-4B8C-83A1-F6EECF244321}">
                <p14:modId xmlns:p14="http://schemas.microsoft.com/office/powerpoint/2010/main" val="3051260690"/>
              </p:ext>
            </p:extLst>
          </p:nvPr>
        </p:nvGraphicFramePr>
        <p:xfrm>
          <a:off x="2635387" y="4416725"/>
          <a:ext cx="2649538" cy="395288"/>
        </p:xfrm>
        <a:graphic>
          <a:graphicData uri="http://schemas.openxmlformats.org/presentationml/2006/ole">
            <mc:AlternateContent xmlns:mc="http://schemas.openxmlformats.org/markup-compatibility/2006">
              <mc:Choice xmlns:v="urn:schemas-microsoft-com:vml" Requires="v">
                <p:oleObj spid="_x0000_s444471" name="Equation" r:id="rId16" imgW="1384200" imgH="203040" progId="Equation.DSMT4">
                  <p:embed/>
                </p:oleObj>
              </mc:Choice>
              <mc:Fallback>
                <p:oleObj name="Equation" r:id="rId16" imgW="1384200" imgH="203040" progId="Equation.DSMT4">
                  <p:embed/>
                  <p:pic>
                    <p:nvPicPr>
                      <p:cNvPr id="15" name="Object 14">
                        <a:extLst>
                          <a:ext uri="{FF2B5EF4-FFF2-40B4-BE49-F238E27FC236}">
                            <a16:creationId xmlns:a16="http://schemas.microsoft.com/office/drawing/2014/main" id="{4CCB8187-60BB-4AB0-B146-B4DFA599FD67}"/>
                          </a:ext>
                        </a:extLst>
                      </p:cNvPr>
                      <p:cNvPicPr>
                        <a:picLocks noChangeAspect="1" noChangeArrowheads="1"/>
                      </p:cNvPicPr>
                      <p:nvPr/>
                    </p:nvPicPr>
                    <p:blipFill>
                      <a:blip r:embed="rId17"/>
                      <a:srcRect/>
                      <a:stretch>
                        <a:fillRect/>
                      </a:stretch>
                    </p:blipFill>
                    <p:spPr bwMode="auto">
                      <a:xfrm>
                        <a:off x="2635387" y="4416725"/>
                        <a:ext cx="2649538" cy="395288"/>
                      </a:xfrm>
                      <a:prstGeom prst="rect">
                        <a:avLst/>
                      </a:prstGeom>
                      <a:noFill/>
                    </p:spPr>
                  </p:pic>
                </p:oleObj>
              </mc:Fallback>
            </mc:AlternateContent>
          </a:graphicData>
        </a:graphic>
      </p:graphicFrame>
      <p:pic>
        <p:nvPicPr>
          <p:cNvPr id="17" name="Audio 16">
            <a:hlinkClick r:id="" action="ppaction://media"/>
            <a:extLst>
              <a:ext uri="{FF2B5EF4-FFF2-40B4-BE49-F238E27FC236}">
                <a16:creationId xmlns:a16="http://schemas.microsoft.com/office/drawing/2014/main" id="{3E94EB96-3CE6-49C3-8D17-F135858FC5F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5219544"/>
      </p:ext>
    </p:extLst>
  </p:cSld>
  <p:clrMapOvr>
    <a:masterClrMapping/>
  </p:clrMapOvr>
  <mc:AlternateContent xmlns:mc="http://schemas.openxmlformats.org/markup-compatibility/2006" xmlns:p14="http://schemas.microsoft.com/office/powerpoint/2010/main">
    <mc:Choice Requires="p14">
      <p:transition spd="slow" p14:dur="2000" advTm="130496"/>
    </mc:Choice>
    <mc:Fallback xmlns="">
      <p:transition spd="slow" advTm="13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representation of a linear map</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Now, given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we will represent </a:t>
            </a:r>
            <a:r>
              <a:rPr lang="en-US" i="1" dirty="0">
                <a:latin typeface="Times New Roman" panose="02020603050405020304" pitchFamily="18" charset="0"/>
              </a:rPr>
              <a:t>A</a:t>
            </a:r>
            <a:r>
              <a:rPr lang="en-US" dirty="0"/>
              <a:t> as</a:t>
            </a:r>
            <a:br>
              <a:rPr lang="en-US" dirty="0"/>
            </a:br>
            <a:r>
              <a:rPr lang="en-US" dirty="0"/>
              <a:t>the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a:t>
            </a:r>
          </a:p>
          <a:p>
            <a:endParaRPr lang="en-US" dirty="0"/>
          </a:p>
          <a:p>
            <a:r>
              <a:rPr lang="en-US" dirty="0"/>
              <a:t>Each column                and we will describe </a:t>
            </a:r>
            <a:r>
              <a:rPr lang="en-US" i="1" dirty="0">
                <a:latin typeface="Times New Roman" panose="02020603050405020304" pitchFamily="18" charset="0"/>
              </a:rPr>
              <a:t>A</a:t>
            </a:r>
            <a:r>
              <a:rPr lang="en-US" b="1" dirty="0">
                <a:latin typeface="Times New Roman" panose="02020603050405020304" pitchFamily="18" charset="0"/>
              </a:rPr>
              <a:t>u</a:t>
            </a:r>
            <a:r>
              <a:rPr lang="en-US" dirty="0"/>
              <a:t> as the matrix-vector multiplication </a:t>
            </a:r>
          </a:p>
          <a:p>
            <a:pPr marL="457200" lvl="1" indent="0">
              <a:buNone/>
            </a:pPr>
            <a:endParaRPr lang="en-US" i="1" baseline="30000" dirty="0">
              <a:latin typeface="Times New Roman" panose="02020603050405020304" pitchFamily="18" charset="0"/>
            </a:endParaRPr>
          </a:p>
          <a:p>
            <a:pPr marL="0" indent="0">
              <a:buNone/>
            </a:pPr>
            <a:endParaRPr lang="en-US" i="1" baseline="30000" dirty="0">
              <a:latin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E11005F4-C441-4DD5-B3D8-FE81942C1859}"/>
              </a:ext>
            </a:extLst>
          </p:cNvPr>
          <p:cNvGraphicFramePr>
            <a:graphicFrameLocks noChangeAspect="1"/>
          </p:cNvGraphicFramePr>
          <p:nvPr>
            <p:extLst>
              <p:ext uri="{D42A27DB-BD31-4B8C-83A1-F6EECF244321}">
                <p14:modId xmlns:p14="http://schemas.microsoft.com/office/powerpoint/2010/main" val="1375758105"/>
              </p:ext>
            </p:extLst>
          </p:nvPr>
        </p:nvGraphicFramePr>
        <p:xfrm>
          <a:off x="3647281" y="2358525"/>
          <a:ext cx="1849437" cy="446088"/>
        </p:xfrm>
        <a:graphic>
          <a:graphicData uri="http://schemas.openxmlformats.org/presentationml/2006/ole">
            <mc:AlternateContent xmlns:mc="http://schemas.openxmlformats.org/markup-compatibility/2006">
              <mc:Choice xmlns:v="urn:schemas-microsoft-com:vml" Requires="v">
                <p:oleObj spid="_x0000_s445472" name="Equation" r:id="rId6" imgW="965160" imgH="228600" progId="Equation.DSMT4">
                  <p:embed/>
                </p:oleObj>
              </mc:Choice>
              <mc:Fallback>
                <p:oleObj name="Equation" r:id="rId6" imgW="965160" imgH="228600" progId="Equation.DSMT4">
                  <p:embed/>
                  <p:pic>
                    <p:nvPicPr>
                      <p:cNvPr id="10" name="Object 9">
                        <a:extLst>
                          <a:ext uri="{FF2B5EF4-FFF2-40B4-BE49-F238E27FC236}">
                            <a16:creationId xmlns:a16="http://schemas.microsoft.com/office/drawing/2014/main" id="{E11005F4-C441-4DD5-B3D8-FE81942C1859}"/>
                          </a:ext>
                        </a:extLst>
                      </p:cNvPr>
                      <p:cNvPicPr>
                        <a:picLocks noChangeAspect="1" noChangeArrowheads="1"/>
                      </p:cNvPicPr>
                      <p:nvPr/>
                    </p:nvPicPr>
                    <p:blipFill>
                      <a:blip r:embed="rId7"/>
                      <a:srcRect/>
                      <a:stretch>
                        <a:fillRect/>
                      </a:stretch>
                    </p:blipFill>
                    <p:spPr bwMode="auto">
                      <a:xfrm>
                        <a:off x="3647281" y="2358525"/>
                        <a:ext cx="1849437" cy="446088"/>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84C07EBD-82B1-4C2B-A91C-DD22D1A812A2}"/>
              </a:ext>
            </a:extLst>
          </p:cNvPr>
          <p:cNvGraphicFramePr>
            <a:graphicFrameLocks noChangeAspect="1"/>
          </p:cNvGraphicFramePr>
          <p:nvPr>
            <p:extLst>
              <p:ext uri="{D42A27DB-BD31-4B8C-83A1-F6EECF244321}">
                <p14:modId xmlns:p14="http://schemas.microsoft.com/office/powerpoint/2010/main" val="1438148584"/>
              </p:ext>
            </p:extLst>
          </p:nvPr>
        </p:nvGraphicFramePr>
        <p:xfrm>
          <a:off x="2443141" y="2747781"/>
          <a:ext cx="876300" cy="420687"/>
        </p:xfrm>
        <a:graphic>
          <a:graphicData uri="http://schemas.openxmlformats.org/presentationml/2006/ole">
            <mc:AlternateContent xmlns:mc="http://schemas.openxmlformats.org/markup-compatibility/2006">
              <mc:Choice xmlns:v="urn:schemas-microsoft-com:vml" Requires="v">
                <p:oleObj spid="_x0000_s445473" name="Equation" r:id="rId8" imgW="457200" imgH="215640" progId="Equation.DSMT4">
                  <p:embed/>
                </p:oleObj>
              </mc:Choice>
              <mc:Fallback>
                <p:oleObj name="Equation" r:id="rId8" imgW="457200" imgH="215640" progId="Equation.DSMT4">
                  <p:embed/>
                  <p:pic>
                    <p:nvPicPr>
                      <p:cNvPr id="10" name="Object 9">
                        <a:extLst>
                          <a:ext uri="{FF2B5EF4-FFF2-40B4-BE49-F238E27FC236}">
                            <a16:creationId xmlns:a16="http://schemas.microsoft.com/office/drawing/2014/main" id="{E11005F4-C441-4DD5-B3D8-FE81942C1859}"/>
                          </a:ext>
                        </a:extLst>
                      </p:cNvPr>
                      <p:cNvPicPr>
                        <a:picLocks noChangeAspect="1" noChangeArrowheads="1"/>
                      </p:cNvPicPr>
                      <p:nvPr/>
                    </p:nvPicPr>
                    <p:blipFill>
                      <a:blip r:embed="rId9"/>
                      <a:srcRect/>
                      <a:stretch>
                        <a:fillRect/>
                      </a:stretch>
                    </p:blipFill>
                    <p:spPr bwMode="auto">
                      <a:xfrm>
                        <a:off x="2443141" y="2747781"/>
                        <a:ext cx="876300" cy="420687"/>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21D62BC3-2227-40EB-8105-3663661696FE}"/>
              </a:ext>
            </a:extLst>
          </p:cNvPr>
          <p:cNvGraphicFramePr>
            <a:graphicFrameLocks noChangeAspect="1"/>
          </p:cNvGraphicFramePr>
          <p:nvPr>
            <p:extLst>
              <p:ext uri="{D42A27DB-BD31-4B8C-83A1-F6EECF244321}">
                <p14:modId xmlns:p14="http://schemas.microsoft.com/office/powerpoint/2010/main" val="3829459391"/>
              </p:ext>
            </p:extLst>
          </p:nvPr>
        </p:nvGraphicFramePr>
        <p:xfrm>
          <a:off x="2199480" y="3550805"/>
          <a:ext cx="4745038" cy="446087"/>
        </p:xfrm>
        <a:graphic>
          <a:graphicData uri="http://schemas.openxmlformats.org/presentationml/2006/ole">
            <mc:AlternateContent xmlns:mc="http://schemas.openxmlformats.org/markup-compatibility/2006">
              <mc:Choice xmlns:v="urn:schemas-microsoft-com:vml" Requires="v">
                <p:oleObj spid="_x0000_s445474" name="Equation" r:id="rId10" imgW="2476440" imgH="228600" progId="Equation.DSMT4">
                  <p:embed/>
                </p:oleObj>
              </mc:Choice>
              <mc:Fallback>
                <p:oleObj name="Equation" r:id="rId10" imgW="2476440" imgH="228600" progId="Equation.DSMT4">
                  <p:embed/>
                  <p:pic>
                    <p:nvPicPr>
                      <p:cNvPr id="10" name="Object 9">
                        <a:extLst>
                          <a:ext uri="{FF2B5EF4-FFF2-40B4-BE49-F238E27FC236}">
                            <a16:creationId xmlns:a16="http://schemas.microsoft.com/office/drawing/2014/main" id="{E11005F4-C441-4DD5-B3D8-FE81942C1859}"/>
                          </a:ext>
                        </a:extLst>
                      </p:cNvPr>
                      <p:cNvPicPr>
                        <a:picLocks noChangeAspect="1" noChangeArrowheads="1"/>
                      </p:cNvPicPr>
                      <p:nvPr/>
                    </p:nvPicPr>
                    <p:blipFill>
                      <a:blip r:embed="rId11"/>
                      <a:srcRect/>
                      <a:stretch>
                        <a:fillRect/>
                      </a:stretch>
                    </p:blipFill>
                    <p:spPr bwMode="auto">
                      <a:xfrm>
                        <a:off x="2199480" y="3550805"/>
                        <a:ext cx="4745038" cy="446087"/>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8370D752-5C01-4328-8B1F-60E3D18FBDA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5825781"/>
      </p:ext>
    </p:extLst>
  </p:cSld>
  <p:clrMapOvr>
    <a:masterClrMapping/>
  </p:clrMapOvr>
  <mc:AlternateContent xmlns:mc="http://schemas.openxmlformats.org/markup-compatibility/2006" xmlns:p14="http://schemas.microsoft.com/office/powerpoint/2010/main">
    <mc:Choice Requires="p14">
      <p:transition spd="slow" p14:dur="2000" advTm="98153"/>
    </mc:Choice>
    <mc:Fallback xmlns="">
      <p:transition spd="slow" advTm="9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representation of a linear map</a:t>
            </a:r>
            <a:endParaRPr lang="en-CA" dirty="0"/>
          </a:p>
        </p:txBody>
      </p:sp>
      <p:sp>
        <p:nvSpPr>
          <p:cNvPr id="3" name="Content Placeholder 2"/>
          <p:cNvSpPr>
            <a:spLocks noGrp="1"/>
          </p:cNvSpPr>
          <p:nvPr>
            <p:ph idx="1"/>
          </p:nvPr>
        </p:nvSpPr>
        <p:spPr>
          <a:xfrm>
            <a:off x="457199" y="1600200"/>
            <a:ext cx="8460377" cy="4525963"/>
          </a:xfrm>
        </p:spPr>
        <p:txBody>
          <a:bodyPr/>
          <a:lstStyle/>
          <a:p>
            <a:r>
              <a:rPr lang="en-US" dirty="0"/>
              <a:t>It is also possible to think of matrix-vector multiplication as follow:</a:t>
            </a:r>
          </a:p>
          <a:p>
            <a:endParaRPr lang="en-US" dirty="0"/>
          </a:p>
          <a:p>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E11005F4-C441-4DD5-B3D8-FE81942C1859}"/>
              </a:ext>
            </a:extLst>
          </p:cNvPr>
          <p:cNvGraphicFramePr>
            <a:graphicFrameLocks noChangeAspect="1"/>
          </p:cNvGraphicFramePr>
          <p:nvPr>
            <p:extLst>
              <p:ext uri="{D42A27DB-BD31-4B8C-83A1-F6EECF244321}">
                <p14:modId xmlns:p14="http://schemas.microsoft.com/office/powerpoint/2010/main" val="1436933604"/>
              </p:ext>
            </p:extLst>
          </p:nvPr>
        </p:nvGraphicFramePr>
        <p:xfrm>
          <a:off x="1410154" y="2267422"/>
          <a:ext cx="5767388" cy="2479675"/>
        </p:xfrm>
        <a:graphic>
          <a:graphicData uri="http://schemas.openxmlformats.org/presentationml/2006/ole">
            <mc:AlternateContent xmlns:mc="http://schemas.openxmlformats.org/markup-compatibility/2006">
              <mc:Choice xmlns:v="urn:schemas-microsoft-com:vml" Requires="v">
                <p:oleObj spid="_x0000_s446504" name="Equation" r:id="rId6" imgW="3009600" imgH="1269720" progId="Equation.DSMT4">
                  <p:embed/>
                </p:oleObj>
              </mc:Choice>
              <mc:Fallback>
                <p:oleObj name="Equation" r:id="rId6" imgW="3009600" imgH="1269720" progId="Equation.DSMT4">
                  <p:embed/>
                  <p:pic>
                    <p:nvPicPr>
                      <p:cNvPr id="10" name="Object 9">
                        <a:extLst>
                          <a:ext uri="{FF2B5EF4-FFF2-40B4-BE49-F238E27FC236}">
                            <a16:creationId xmlns:a16="http://schemas.microsoft.com/office/drawing/2014/main" id="{E11005F4-C441-4DD5-B3D8-FE81942C1859}"/>
                          </a:ext>
                        </a:extLst>
                      </p:cNvPr>
                      <p:cNvPicPr>
                        <a:picLocks noChangeAspect="1" noChangeArrowheads="1"/>
                      </p:cNvPicPr>
                      <p:nvPr/>
                    </p:nvPicPr>
                    <p:blipFill>
                      <a:blip r:embed="rId7"/>
                      <a:srcRect/>
                      <a:stretch>
                        <a:fillRect/>
                      </a:stretch>
                    </p:blipFill>
                    <p:spPr bwMode="auto">
                      <a:xfrm>
                        <a:off x="1410154" y="2267422"/>
                        <a:ext cx="5767388" cy="2479675"/>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21D62BC3-2227-40EB-8105-3663661696FE}"/>
              </a:ext>
            </a:extLst>
          </p:cNvPr>
          <p:cNvGraphicFramePr>
            <a:graphicFrameLocks noChangeAspect="1"/>
          </p:cNvGraphicFramePr>
          <p:nvPr>
            <p:extLst>
              <p:ext uri="{D42A27DB-BD31-4B8C-83A1-F6EECF244321}">
                <p14:modId xmlns:p14="http://schemas.microsoft.com/office/powerpoint/2010/main" val="3053897599"/>
              </p:ext>
            </p:extLst>
          </p:nvPr>
        </p:nvGraphicFramePr>
        <p:xfrm>
          <a:off x="2744521" y="4825678"/>
          <a:ext cx="4768850" cy="422275"/>
        </p:xfrm>
        <a:graphic>
          <a:graphicData uri="http://schemas.openxmlformats.org/presentationml/2006/ole">
            <mc:AlternateContent xmlns:mc="http://schemas.openxmlformats.org/markup-compatibility/2006">
              <mc:Choice xmlns:v="urn:schemas-microsoft-com:vml" Requires="v">
                <p:oleObj spid="_x0000_s446505" name="Equation" r:id="rId8" imgW="2489040" imgH="215640" progId="Equation.DSMT4">
                  <p:embed/>
                </p:oleObj>
              </mc:Choice>
              <mc:Fallback>
                <p:oleObj name="Equation" r:id="rId8" imgW="2489040" imgH="215640" progId="Equation.DSMT4">
                  <p:embed/>
                  <p:pic>
                    <p:nvPicPr>
                      <p:cNvPr id="18" name="Object 17">
                        <a:extLst>
                          <a:ext uri="{FF2B5EF4-FFF2-40B4-BE49-F238E27FC236}">
                            <a16:creationId xmlns:a16="http://schemas.microsoft.com/office/drawing/2014/main" id="{21D62BC3-2227-40EB-8105-3663661696FE}"/>
                          </a:ext>
                        </a:extLst>
                      </p:cNvPr>
                      <p:cNvPicPr>
                        <a:picLocks noChangeAspect="1" noChangeArrowheads="1"/>
                      </p:cNvPicPr>
                      <p:nvPr/>
                    </p:nvPicPr>
                    <p:blipFill>
                      <a:blip r:embed="rId9"/>
                      <a:srcRect/>
                      <a:stretch>
                        <a:fillRect/>
                      </a:stretch>
                    </p:blipFill>
                    <p:spPr bwMode="auto">
                      <a:xfrm>
                        <a:off x="2744521" y="4825678"/>
                        <a:ext cx="4768850" cy="42227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A1725504-1939-499A-A48A-498CE5EE838E}"/>
              </a:ext>
            </a:extLst>
          </p:cNvPr>
          <p:cNvGraphicFramePr>
            <a:graphicFrameLocks noChangeAspect="1"/>
          </p:cNvGraphicFramePr>
          <p:nvPr>
            <p:extLst>
              <p:ext uri="{D42A27DB-BD31-4B8C-83A1-F6EECF244321}">
                <p14:modId xmlns:p14="http://schemas.microsoft.com/office/powerpoint/2010/main" val="534643029"/>
              </p:ext>
            </p:extLst>
          </p:nvPr>
        </p:nvGraphicFramePr>
        <p:xfrm>
          <a:off x="2590978" y="5203143"/>
          <a:ext cx="4938713" cy="422275"/>
        </p:xfrm>
        <a:graphic>
          <a:graphicData uri="http://schemas.openxmlformats.org/presentationml/2006/ole">
            <mc:AlternateContent xmlns:mc="http://schemas.openxmlformats.org/markup-compatibility/2006">
              <mc:Choice xmlns:v="urn:schemas-microsoft-com:vml" Requires="v">
                <p:oleObj spid="_x0000_s446506" name="Equation" r:id="rId10" imgW="2577960" imgH="215640" progId="Equation.DSMT4">
                  <p:embed/>
                </p:oleObj>
              </mc:Choice>
              <mc:Fallback>
                <p:oleObj name="Equation" r:id="rId10" imgW="2577960" imgH="215640" progId="Equation.DSMT4">
                  <p:embed/>
                  <p:pic>
                    <p:nvPicPr>
                      <p:cNvPr id="18" name="Object 17">
                        <a:extLst>
                          <a:ext uri="{FF2B5EF4-FFF2-40B4-BE49-F238E27FC236}">
                            <a16:creationId xmlns:a16="http://schemas.microsoft.com/office/drawing/2014/main" id="{21D62BC3-2227-40EB-8105-3663661696FE}"/>
                          </a:ext>
                        </a:extLst>
                      </p:cNvPr>
                      <p:cNvPicPr>
                        <a:picLocks noChangeAspect="1" noChangeArrowheads="1"/>
                      </p:cNvPicPr>
                      <p:nvPr/>
                    </p:nvPicPr>
                    <p:blipFill>
                      <a:blip r:embed="rId11"/>
                      <a:srcRect/>
                      <a:stretch>
                        <a:fillRect/>
                      </a:stretch>
                    </p:blipFill>
                    <p:spPr bwMode="auto">
                      <a:xfrm>
                        <a:off x="2590978" y="5203143"/>
                        <a:ext cx="4938713" cy="422275"/>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4BFDF61E-BBC4-4DBA-9E8C-46CD1CB090E0}"/>
              </a:ext>
            </a:extLst>
          </p:cNvPr>
          <p:cNvGraphicFramePr>
            <a:graphicFrameLocks noChangeAspect="1"/>
          </p:cNvGraphicFramePr>
          <p:nvPr>
            <p:extLst>
              <p:ext uri="{D42A27DB-BD31-4B8C-83A1-F6EECF244321}">
                <p14:modId xmlns:p14="http://schemas.microsoft.com/office/powerpoint/2010/main" val="3947120099"/>
              </p:ext>
            </p:extLst>
          </p:nvPr>
        </p:nvGraphicFramePr>
        <p:xfrm>
          <a:off x="2638604" y="5570820"/>
          <a:ext cx="4891087" cy="422275"/>
        </p:xfrm>
        <a:graphic>
          <a:graphicData uri="http://schemas.openxmlformats.org/presentationml/2006/ole">
            <mc:AlternateContent xmlns:mc="http://schemas.openxmlformats.org/markup-compatibility/2006">
              <mc:Choice xmlns:v="urn:schemas-microsoft-com:vml" Requires="v">
                <p:oleObj spid="_x0000_s446507" name="Equation" r:id="rId12" imgW="2552400" imgH="215640" progId="Equation.DSMT4">
                  <p:embed/>
                </p:oleObj>
              </mc:Choice>
              <mc:Fallback>
                <p:oleObj name="Equation" r:id="rId12" imgW="2552400" imgH="215640" progId="Equation.DSMT4">
                  <p:embed/>
                  <p:pic>
                    <p:nvPicPr>
                      <p:cNvPr id="11" name="Object 10">
                        <a:extLst>
                          <a:ext uri="{FF2B5EF4-FFF2-40B4-BE49-F238E27FC236}">
                            <a16:creationId xmlns:a16="http://schemas.microsoft.com/office/drawing/2014/main" id="{A1725504-1939-499A-A48A-498CE5EE838E}"/>
                          </a:ext>
                        </a:extLst>
                      </p:cNvPr>
                      <p:cNvPicPr>
                        <a:picLocks noChangeAspect="1" noChangeArrowheads="1"/>
                      </p:cNvPicPr>
                      <p:nvPr/>
                    </p:nvPicPr>
                    <p:blipFill>
                      <a:blip r:embed="rId13"/>
                      <a:srcRect/>
                      <a:stretch>
                        <a:fillRect/>
                      </a:stretch>
                    </p:blipFill>
                    <p:spPr bwMode="auto">
                      <a:xfrm>
                        <a:off x="2638604" y="5570820"/>
                        <a:ext cx="4891087" cy="422275"/>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A4E34FC1-13EF-4FDE-B83B-DE1683F62AD6}"/>
              </a:ext>
            </a:extLst>
          </p:cNvPr>
          <p:cNvGraphicFramePr>
            <a:graphicFrameLocks noChangeAspect="1"/>
          </p:cNvGraphicFramePr>
          <p:nvPr>
            <p:extLst>
              <p:ext uri="{D42A27DB-BD31-4B8C-83A1-F6EECF244321}">
                <p14:modId xmlns:p14="http://schemas.microsoft.com/office/powerpoint/2010/main" val="4020822533"/>
              </p:ext>
            </p:extLst>
          </p:nvPr>
        </p:nvGraphicFramePr>
        <p:xfrm>
          <a:off x="2356166" y="6353969"/>
          <a:ext cx="5157787" cy="422275"/>
        </p:xfrm>
        <a:graphic>
          <a:graphicData uri="http://schemas.openxmlformats.org/presentationml/2006/ole">
            <mc:AlternateContent xmlns:mc="http://schemas.openxmlformats.org/markup-compatibility/2006">
              <mc:Choice xmlns:v="urn:schemas-microsoft-com:vml" Requires="v">
                <p:oleObj spid="_x0000_s446508" name="Equation" r:id="rId14" imgW="2692080" imgH="215640" progId="Equation.DSMT4">
                  <p:embed/>
                </p:oleObj>
              </mc:Choice>
              <mc:Fallback>
                <p:oleObj name="Equation" r:id="rId14" imgW="2692080" imgH="215640" progId="Equation.DSMT4">
                  <p:embed/>
                  <p:pic>
                    <p:nvPicPr>
                      <p:cNvPr id="12" name="Object 11">
                        <a:extLst>
                          <a:ext uri="{FF2B5EF4-FFF2-40B4-BE49-F238E27FC236}">
                            <a16:creationId xmlns:a16="http://schemas.microsoft.com/office/drawing/2014/main" id="{4BFDF61E-BBC4-4DBA-9E8C-46CD1CB090E0}"/>
                          </a:ext>
                        </a:extLst>
                      </p:cNvPr>
                      <p:cNvPicPr>
                        <a:picLocks noChangeAspect="1" noChangeArrowheads="1"/>
                      </p:cNvPicPr>
                      <p:nvPr/>
                    </p:nvPicPr>
                    <p:blipFill>
                      <a:blip r:embed="rId15"/>
                      <a:srcRect/>
                      <a:stretch>
                        <a:fillRect/>
                      </a:stretch>
                    </p:blipFill>
                    <p:spPr bwMode="auto">
                      <a:xfrm>
                        <a:off x="2356166" y="6353969"/>
                        <a:ext cx="5157787" cy="422275"/>
                      </a:xfrm>
                      <a:prstGeom prst="rect">
                        <a:avLst/>
                      </a:prstGeom>
                      <a:noFill/>
                    </p:spPr>
                  </p:pic>
                </p:oleObj>
              </mc:Fallback>
            </mc:AlternateContent>
          </a:graphicData>
        </a:graphic>
      </p:graphicFrame>
      <p:sp>
        <p:nvSpPr>
          <p:cNvPr id="8" name="Rectangle: Rounded Corners 7">
            <a:extLst>
              <a:ext uri="{FF2B5EF4-FFF2-40B4-BE49-F238E27FC236}">
                <a16:creationId xmlns:a16="http://schemas.microsoft.com/office/drawing/2014/main" id="{A75D243A-03F1-4963-BECB-FCF466A84332}"/>
              </a:ext>
            </a:extLst>
          </p:cNvPr>
          <p:cNvSpPr/>
          <p:nvPr/>
        </p:nvSpPr>
        <p:spPr>
          <a:xfrm>
            <a:off x="2177143" y="2481944"/>
            <a:ext cx="3483428" cy="3929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320368-EF1C-46AE-B01B-61B312647B42}"/>
              </a:ext>
            </a:extLst>
          </p:cNvPr>
          <p:cNvSpPr/>
          <p:nvPr/>
        </p:nvSpPr>
        <p:spPr>
          <a:xfrm>
            <a:off x="2190203" y="2886895"/>
            <a:ext cx="3483428" cy="3929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3DD403D-A8EF-4D3C-9B9C-22004C5152A8}"/>
              </a:ext>
            </a:extLst>
          </p:cNvPr>
          <p:cNvSpPr/>
          <p:nvPr/>
        </p:nvSpPr>
        <p:spPr>
          <a:xfrm>
            <a:off x="2203263" y="3291846"/>
            <a:ext cx="3483428" cy="3929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17706F7-09A2-4EFA-9A88-25A620E0D998}"/>
              </a:ext>
            </a:extLst>
          </p:cNvPr>
          <p:cNvSpPr/>
          <p:nvPr/>
        </p:nvSpPr>
        <p:spPr>
          <a:xfrm>
            <a:off x="2216323" y="4132233"/>
            <a:ext cx="3483428" cy="3929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176E9C1-B734-4366-A57F-B668B54F72FC}"/>
              </a:ext>
            </a:extLst>
          </p:cNvPr>
          <p:cNvSpPr/>
          <p:nvPr/>
        </p:nvSpPr>
        <p:spPr>
          <a:xfrm>
            <a:off x="6652706" y="2519218"/>
            <a:ext cx="418654" cy="367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1590FF-9422-409B-91EA-BA9324E1A85F}"/>
              </a:ext>
            </a:extLst>
          </p:cNvPr>
          <p:cNvSpPr/>
          <p:nvPr/>
        </p:nvSpPr>
        <p:spPr>
          <a:xfrm>
            <a:off x="6652706" y="2940695"/>
            <a:ext cx="418654" cy="367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16189A-C4D6-4142-BF10-B65AF2ECF235}"/>
              </a:ext>
            </a:extLst>
          </p:cNvPr>
          <p:cNvSpPr/>
          <p:nvPr/>
        </p:nvSpPr>
        <p:spPr>
          <a:xfrm>
            <a:off x="6652706" y="3362172"/>
            <a:ext cx="418654" cy="367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81C3E7-6BD0-4ABB-8C71-6A40709CAF97}"/>
              </a:ext>
            </a:extLst>
          </p:cNvPr>
          <p:cNvSpPr/>
          <p:nvPr/>
        </p:nvSpPr>
        <p:spPr>
          <a:xfrm>
            <a:off x="6652706" y="4157530"/>
            <a:ext cx="418654" cy="367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33CD1FF-B6A2-4B5A-8A58-9D60244AF686}"/>
              </a:ext>
            </a:extLst>
          </p:cNvPr>
          <p:cNvSpPr/>
          <p:nvPr/>
        </p:nvSpPr>
        <p:spPr>
          <a:xfrm rot="5400000">
            <a:off x="4943445" y="3322964"/>
            <a:ext cx="2320250" cy="3929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72810055-2DCC-4748-B459-16846639355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85697318"/>
      </p:ext>
    </p:extLst>
  </p:cSld>
  <p:clrMapOvr>
    <a:masterClrMapping/>
  </p:clrMapOvr>
  <mc:AlternateContent xmlns:mc="http://schemas.openxmlformats.org/markup-compatibility/2006" xmlns:p14="http://schemas.microsoft.com/office/powerpoint/2010/main">
    <mc:Choice Requires="p14">
      <p:transition spd="slow" p14:dur="2000" advTm="149806"/>
    </mc:Choice>
    <mc:Fallback xmlns="">
      <p:transition spd="slow" advTm="14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4"/>
                </p:tgtEl>
              </p:cMediaNode>
            </p:audio>
          </p:childTnLst>
        </p:cTn>
      </p:par>
    </p:tnLst>
    <p:bldLst>
      <p:bldP spid="8" grpId="0" animBg="1"/>
      <p:bldP spid="8" grpId="1" animBg="1"/>
      <p:bldP spid="15" grpId="0" animBg="1"/>
      <p:bldP spid="15" grpId="1" animBg="1"/>
      <p:bldP spid="16" grpId="0" animBg="1"/>
      <p:bldP spid="16" grpId="1" animBg="1"/>
      <p:bldP spid="19" grpId="0" animBg="1"/>
      <p:bldP spid="9" grpId="0" animBg="1"/>
      <p:bldP spid="9" grpId="1" animBg="1"/>
      <p:bldP spid="20" grpId="0" animBg="1"/>
      <p:bldP spid="20" grpId="1" animBg="1"/>
      <p:bldP spid="21" grpId="0" animBg="1"/>
      <p:bldP spid="21" grpId="1"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Recall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3</a:t>
            </a:r>
            <a:r>
              <a:rPr lang="en-US" b="1" dirty="0"/>
              <a:t> </a:t>
            </a:r>
            <a:r>
              <a:rPr lang="en-US" dirty="0"/>
              <a:t>was</a:t>
            </a:r>
          </a:p>
          <a:p>
            <a:endParaRPr lang="en-US" dirty="0"/>
          </a:p>
          <a:p>
            <a:endParaRPr lang="en-US" dirty="0"/>
          </a:p>
          <a:p>
            <a:pPr lvl="1"/>
            <a:r>
              <a:rPr lang="en-US" dirty="0"/>
              <a:t>The matrix representation is</a:t>
            </a:r>
          </a:p>
          <a:p>
            <a:pPr lvl="1"/>
            <a:endParaRPr lang="en-US" dirty="0"/>
          </a:p>
          <a:p>
            <a:pPr lvl="1"/>
            <a:endParaRPr lang="en-US" dirty="0"/>
          </a:p>
          <a:p>
            <a:pPr lvl="1"/>
            <a:r>
              <a:rPr lang="en-US" dirty="0"/>
              <a:t>For example, if                        then   </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3792217893"/>
              </p:ext>
            </p:extLst>
          </p:nvPr>
        </p:nvGraphicFramePr>
        <p:xfrm>
          <a:off x="3498738" y="1223646"/>
          <a:ext cx="3600768" cy="1264285"/>
        </p:xfrm>
        <a:graphic>
          <a:graphicData uri="http://schemas.openxmlformats.org/presentationml/2006/ole">
            <mc:AlternateContent xmlns:mc="http://schemas.openxmlformats.org/markup-compatibility/2006">
              <mc:Choice xmlns:v="urn:schemas-microsoft-com:vml" Requires="v">
                <p:oleObj spid="_x0000_s448542" name="Equation" r:id="rId6" imgW="1879560" imgH="647640" progId="Equation.DSMT4">
                  <p:embed/>
                </p:oleObj>
              </mc:Choice>
              <mc:Fallback>
                <p:oleObj name="Equation" r:id="rId6" imgW="187956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3498738" y="1223646"/>
                        <a:ext cx="3600768" cy="1264285"/>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FF14C5B0-C17E-4E93-8FFE-516FDD446A2E}"/>
              </a:ext>
            </a:extLst>
          </p:cNvPr>
          <p:cNvGraphicFramePr>
            <a:graphicFrameLocks noChangeAspect="1"/>
          </p:cNvGraphicFramePr>
          <p:nvPr>
            <p:extLst>
              <p:ext uri="{D42A27DB-BD31-4B8C-83A1-F6EECF244321}">
                <p14:modId xmlns:p14="http://schemas.microsoft.com/office/powerpoint/2010/main" val="1749762049"/>
              </p:ext>
            </p:extLst>
          </p:nvPr>
        </p:nvGraphicFramePr>
        <p:xfrm>
          <a:off x="4599115" y="2418440"/>
          <a:ext cx="1702593" cy="1264285"/>
        </p:xfrm>
        <a:graphic>
          <a:graphicData uri="http://schemas.openxmlformats.org/presentationml/2006/ole">
            <mc:AlternateContent xmlns:mc="http://schemas.openxmlformats.org/markup-compatibility/2006">
              <mc:Choice xmlns:v="urn:schemas-microsoft-com:vml" Requires="v">
                <p:oleObj spid="_x0000_s448543" name="Equation" r:id="rId8" imgW="888840" imgH="647640" progId="Equation.DSMT4">
                  <p:embed/>
                </p:oleObj>
              </mc:Choice>
              <mc:Fallback>
                <p:oleObj name="Equation" r:id="rId8" imgW="88884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9"/>
                      <a:srcRect/>
                      <a:stretch>
                        <a:fillRect/>
                      </a:stretch>
                    </p:blipFill>
                    <p:spPr bwMode="auto">
                      <a:xfrm>
                        <a:off x="4599115" y="2418440"/>
                        <a:ext cx="1702593" cy="1264285"/>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75C9AF4-0D1C-48BC-8C70-34D4C9ADE0B9}"/>
              </a:ext>
            </a:extLst>
          </p:cNvPr>
          <p:cNvGraphicFramePr>
            <a:graphicFrameLocks noChangeAspect="1"/>
          </p:cNvGraphicFramePr>
          <p:nvPr>
            <p:extLst>
              <p:ext uri="{D42A27DB-BD31-4B8C-83A1-F6EECF244321}">
                <p14:modId xmlns:p14="http://schemas.microsoft.com/office/powerpoint/2010/main" val="1697182817"/>
              </p:ext>
            </p:extLst>
          </p:nvPr>
        </p:nvGraphicFramePr>
        <p:xfrm>
          <a:off x="3050079" y="3769811"/>
          <a:ext cx="1239837" cy="842963"/>
        </p:xfrm>
        <a:graphic>
          <a:graphicData uri="http://schemas.openxmlformats.org/presentationml/2006/ole">
            <mc:AlternateContent xmlns:mc="http://schemas.openxmlformats.org/markup-compatibility/2006">
              <mc:Choice xmlns:v="urn:schemas-microsoft-com:vml" Requires="v">
                <p:oleObj spid="_x0000_s448544" name="Equation" r:id="rId10" imgW="647640" imgH="431640" progId="Equation.DSMT4">
                  <p:embed/>
                </p:oleObj>
              </mc:Choice>
              <mc:Fallback>
                <p:oleObj name="Equation" r:id="rId10" imgW="647640" imgH="431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11"/>
                      <a:srcRect/>
                      <a:stretch>
                        <a:fillRect/>
                      </a:stretch>
                    </p:blipFill>
                    <p:spPr bwMode="auto">
                      <a:xfrm>
                        <a:off x="3050079" y="3769811"/>
                        <a:ext cx="1239837" cy="842963"/>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EF35DAB8-5FCF-41BB-8007-6473D16DC67B}"/>
              </a:ext>
            </a:extLst>
          </p:cNvPr>
          <p:cNvGraphicFramePr>
            <a:graphicFrameLocks noChangeAspect="1"/>
          </p:cNvGraphicFramePr>
          <p:nvPr>
            <p:extLst>
              <p:ext uri="{D42A27DB-BD31-4B8C-83A1-F6EECF244321}">
                <p14:modId xmlns:p14="http://schemas.microsoft.com/office/powerpoint/2010/main" val="1815359209"/>
              </p:ext>
            </p:extLst>
          </p:nvPr>
        </p:nvGraphicFramePr>
        <p:xfrm>
          <a:off x="2679033" y="4737643"/>
          <a:ext cx="3622675" cy="1263650"/>
        </p:xfrm>
        <a:graphic>
          <a:graphicData uri="http://schemas.openxmlformats.org/presentationml/2006/ole">
            <mc:AlternateContent xmlns:mc="http://schemas.openxmlformats.org/markup-compatibility/2006">
              <mc:Choice xmlns:v="urn:schemas-microsoft-com:vml" Requires="v">
                <p:oleObj spid="_x0000_s448545" name="Equation" r:id="rId12" imgW="1892160" imgH="647640" progId="Equation.DSMT4">
                  <p:embed/>
                </p:oleObj>
              </mc:Choice>
              <mc:Fallback>
                <p:oleObj name="Equation" r:id="rId12" imgW="1892160" imgH="647640" progId="Equation.DSMT4">
                  <p:embed/>
                  <p:pic>
                    <p:nvPicPr>
                      <p:cNvPr id="16" name="Object 15">
                        <a:extLst>
                          <a:ext uri="{FF2B5EF4-FFF2-40B4-BE49-F238E27FC236}">
                            <a16:creationId xmlns:a16="http://schemas.microsoft.com/office/drawing/2014/main" id="{FF14C5B0-C17E-4E93-8FFE-516FDD446A2E}"/>
                          </a:ext>
                        </a:extLst>
                      </p:cNvPr>
                      <p:cNvPicPr>
                        <a:picLocks noChangeAspect="1" noChangeArrowheads="1"/>
                      </p:cNvPicPr>
                      <p:nvPr/>
                    </p:nvPicPr>
                    <p:blipFill>
                      <a:blip r:embed="rId13"/>
                      <a:srcRect/>
                      <a:stretch>
                        <a:fillRect/>
                      </a:stretch>
                    </p:blipFill>
                    <p:spPr bwMode="auto">
                      <a:xfrm>
                        <a:off x="2679033" y="4737643"/>
                        <a:ext cx="3622675" cy="1263650"/>
                      </a:xfrm>
                      <a:prstGeom prst="rect">
                        <a:avLst/>
                      </a:prstGeom>
                      <a:noFill/>
                    </p:spPr>
                  </p:pic>
                </p:oleObj>
              </mc:Fallback>
            </mc:AlternateContent>
          </a:graphicData>
        </a:graphic>
      </p:graphicFrame>
      <p:pic>
        <p:nvPicPr>
          <p:cNvPr id="9" name="Audio 8">
            <a:hlinkClick r:id="" action="ppaction://media"/>
            <a:extLst>
              <a:ext uri="{FF2B5EF4-FFF2-40B4-BE49-F238E27FC236}">
                <a16:creationId xmlns:a16="http://schemas.microsoft.com/office/drawing/2014/main" id="{D68B68C8-D865-4949-B0A6-6D5679A69EB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66486292"/>
      </p:ext>
    </p:extLst>
  </p:cSld>
  <p:clrMapOvr>
    <a:masterClrMapping/>
  </p:clrMapOvr>
  <mc:AlternateContent xmlns:mc="http://schemas.openxmlformats.org/markup-compatibility/2006" xmlns:p14="http://schemas.microsoft.com/office/powerpoint/2010/main">
    <mc:Choice Requires="p14">
      <p:transition spd="slow" p14:dur="2000" advTm="99593"/>
    </mc:Choice>
    <mc:Fallback xmlns="">
      <p:transition spd="slow" advTm="99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Recall </a:t>
            </a:r>
            <a:r>
              <a:rPr lang="en-US" i="1" dirty="0">
                <a:latin typeface="Times New Roman" panose="02020603050405020304" pitchFamily="18" charset="0"/>
              </a:rPr>
              <a:t>C</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2</a:t>
            </a:r>
            <a:r>
              <a:rPr lang="en-US" b="1" dirty="0"/>
              <a:t> </a:t>
            </a:r>
            <a:r>
              <a:rPr lang="en-US" dirty="0"/>
              <a:t>was</a:t>
            </a:r>
          </a:p>
          <a:p>
            <a:endParaRPr lang="en-US" dirty="0"/>
          </a:p>
          <a:p>
            <a:endParaRPr lang="en-US" dirty="0"/>
          </a:p>
          <a:p>
            <a:pPr lvl="1"/>
            <a:r>
              <a:rPr lang="en-US" dirty="0"/>
              <a:t>The matrix representation is</a:t>
            </a:r>
          </a:p>
          <a:p>
            <a:pPr lvl="1"/>
            <a:endParaRPr lang="en-US" dirty="0"/>
          </a:p>
          <a:p>
            <a:pPr lvl="1"/>
            <a:endParaRPr lang="en-US" dirty="0"/>
          </a:p>
          <a:p>
            <a:pPr lvl="1"/>
            <a:r>
              <a:rPr lang="en-US" dirty="0"/>
              <a:t>For example, if                        then   </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590648108"/>
              </p:ext>
            </p:extLst>
          </p:nvPr>
        </p:nvGraphicFramePr>
        <p:xfrm>
          <a:off x="3492959" y="1223963"/>
          <a:ext cx="2652713" cy="1263650"/>
        </p:xfrm>
        <a:graphic>
          <a:graphicData uri="http://schemas.openxmlformats.org/presentationml/2006/ole">
            <mc:AlternateContent xmlns:mc="http://schemas.openxmlformats.org/markup-compatibility/2006">
              <mc:Choice xmlns:v="urn:schemas-microsoft-com:vml" Requires="v">
                <p:oleObj spid="_x0000_s449566" name="Equation" r:id="rId6" imgW="1384200" imgH="647640" progId="Equation.DSMT4">
                  <p:embed/>
                </p:oleObj>
              </mc:Choice>
              <mc:Fallback>
                <p:oleObj name="Equation" r:id="rId6" imgW="1384200" imgH="64764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3492959" y="1223963"/>
                        <a:ext cx="2652713" cy="1263650"/>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FF14C5B0-C17E-4E93-8FFE-516FDD446A2E}"/>
              </a:ext>
            </a:extLst>
          </p:cNvPr>
          <p:cNvGraphicFramePr>
            <a:graphicFrameLocks noChangeAspect="1"/>
          </p:cNvGraphicFramePr>
          <p:nvPr>
            <p:extLst>
              <p:ext uri="{D42A27DB-BD31-4B8C-83A1-F6EECF244321}">
                <p14:modId xmlns:p14="http://schemas.microsoft.com/office/powerpoint/2010/main" val="479920381"/>
              </p:ext>
            </p:extLst>
          </p:nvPr>
        </p:nvGraphicFramePr>
        <p:xfrm>
          <a:off x="4628471" y="2627313"/>
          <a:ext cx="2166937" cy="844550"/>
        </p:xfrm>
        <a:graphic>
          <a:graphicData uri="http://schemas.openxmlformats.org/presentationml/2006/ole">
            <mc:AlternateContent xmlns:mc="http://schemas.openxmlformats.org/markup-compatibility/2006">
              <mc:Choice xmlns:v="urn:schemas-microsoft-com:vml" Requires="v">
                <p:oleObj spid="_x0000_s449567" name="Equation" r:id="rId8" imgW="1130040" imgH="431640" progId="Equation.DSMT4">
                  <p:embed/>
                </p:oleObj>
              </mc:Choice>
              <mc:Fallback>
                <p:oleObj name="Equation" r:id="rId8" imgW="1130040" imgH="431640" progId="Equation.DSMT4">
                  <p:embed/>
                  <p:pic>
                    <p:nvPicPr>
                      <p:cNvPr id="16" name="Object 15">
                        <a:extLst>
                          <a:ext uri="{FF2B5EF4-FFF2-40B4-BE49-F238E27FC236}">
                            <a16:creationId xmlns:a16="http://schemas.microsoft.com/office/drawing/2014/main" id="{FF14C5B0-C17E-4E93-8FFE-516FDD446A2E}"/>
                          </a:ext>
                        </a:extLst>
                      </p:cNvPr>
                      <p:cNvPicPr>
                        <a:picLocks noChangeAspect="1" noChangeArrowheads="1"/>
                      </p:cNvPicPr>
                      <p:nvPr/>
                    </p:nvPicPr>
                    <p:blipFill>
                      <a:blip r:embed="rId9"/>
                      <a:srcRect/>
                      <a:stretch>
                        <a:fillRect/>
                      </a:stretch>
                    </p:blipFill>
                    <p:spPr bwMode="auto">
                      <a:xfrm>
                        <a:off x="4628471" y="2627313"/>
                        <a:ext cx="2166937" cy="844550"/>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75C9AF4-0D1C-48BC-8C70-34D4C9ADE0B9}"/>
              </a:ext>
            </a:extLst>
          </p:cNvPr>
          <p:cNvGraphicFramePr>
            <a:graphicFrameLocks noChangeAspect="1"/>
          </p:cNvGraphicFramePr>
          <p:nvPr>
            <p:extLst>
              <p:ext uri="{D42A27DB-BD31-4B8C-83A1-F6EECF244321}">
                <p14:modId xmlns:p14="http://schemas.microsoft.com/office/powerpoint/2010/main" val="3459538024"/>
              </p:ext>
            </p:extLst>
          </p:nvPr>
        </p:nvGraphicFramePr>
        <p:xfrm>
          <a:off x="3049588" y="3560763"/>
          <a:ext cx="1239837" cy="1263650"/>
        </p:xfrm>
        <a:graphic>
          <a:graphicData uri="http://schemas.openxmlformats.org/presentationml/2006/ole">
            <mc:AlternateContent xmlns:mc="http://schemas.openxmlformats.org/markup-compatibility/2006">
              <mc:Choice xmlns:v="urn:schemas-microsoft-com:vml" Requires="v">
                <p:oleObj spid="_x0000_s449568" name="Equation" r:id="rId10" imgW="647640" imgH="647640" progId="Equation.DSMT4">
                  <p:embed/>
                </p:oleObj>
              </mc:Choice>
              <mc:Fallback>
                <p:oleObj name="Equation" r:id="rId10" imgW="647640" imgH="647640" progId="Equation.DSMT4">
                  <p:embed/>
                  <p:pic>
                    <p:nvPicPr>
                      <p:cNvPr id="17" name="Object 16">
                        <a:extLst>
                          <a:ext uri="{FF2B5EF4-FFF2-40B4-BE49-F238E27FC236}">
                            <a16:creationId xmlns:a16="http://schemas.microsoft.com/office/drawing/2014/main" id="{175C9AF4-0D1C-48BC-8C70-34D4C9ADE0B9}"/>
                          </a:ext>
                        </a:extLst>
                      </p:cNvPr>
                      <p:cNvPicPr>
                        <a:picLocks noChangeAspect="1" noChangeArrowheads="1"/>
                      </p:cNvPicPr>
                      <p:nvPr/>
                    </p:nvPicPr>
                    <p:blipFill>
                      <a:blip r:embed="rId11"/>
                      <a:srcRect/>
                      <a:stretch>
                        <a:fillRect/>
                      </a:stretch>
                    </p:blipFill>
                    <p:spPr bwMode="auto">
                      <a:xfrm>
                        <a:off x="3049588" y="3560763"/>
                        <a:ext cx="1239837" cy="126365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EF35DAB8-5FCF-41BB-8007-6473D16DC67B}"/>
              </a:ext>
            </a:extLst>
          </p:cNvPr>
          <p:cNvGraphicFramePr>
            <a:graphicFrameLocks noChangeAspect="1"/>
          </p:cNvGraphicFramePr>
          <p:nvPr>
            <p:extLst>
              <p:ext uri="{D42A27DB-BD31-4B8C-83A1-F6EECF244321}">
                <p14:modId xmlns:p14="http://schemas.microsoft.com/office/powerpoint/2010/main" val="3782452819"/>
              </p:ext>
            </p:extLst>
          </p:nvPr>
        </p:nvGraphicFramePr>
        <p:xfrm>
          <a:off x="2449513" y="4978400"/>
          <a:ext cx="3938587" cy="1263650"/>
        </p:xfrm>
        <a:graphic>
          <a:graphicData uri="http://schemas.openxmlformats.org/presentationml/2006/ole">
            <mc:AlternateContent xmlns:mc="http://schemas.openxmlformats.org/markup-compatibility/2006">
              <mc:Choice xmlns:v="urn:schemas-microsoft-com:vml" Requires="v">
                <p:oleObj spid="_x0000_s449569" name="Equation" r:id="rId12" imgW="2057400" imgH="647640" progId="Equation.DSMT4">
                  <p:embed/>
                </p:oleObj>
              </mc:Choice>
              <mc:Fallback>
                <p:oleObj name="Equation" r:id="rId12" imgW="2057400" imgH="647640" progId="Equation.DSMT4">
                  <p:embed/>
                  <p:pic>
                    <p:nvPicPr>
                      <p:cNvPr id="18" name="Object 17">
                        <a:extLst>
                          <a:ext uri="{FF2B5EF4-FFF2-40B4-BE49-F238E27FC236}">
                            <a16:creationId xmlns:a16="http://schemas.microsoft.com/office/drawing/2014/main" id="{EF35DAB8-5FCF-41BB-8007-6473D16DC67B}"/>
                          </a:ext>
                        </a:extLst>
                      </p:cNvPr>
                      <p:cNvPicPr>
                        <a:picLocks noChangeAspect="1" noChangeArrowheads="1"/>
                      </p:cNvPicPr>
                      <p:nvPr/>
                    </p:nvPicPr>
                    <p:blipFill>
                      <a:blip r:embed="rId13"/>
                      <a:srcRect/>
                      <a:stretch>
                        <a:fillRect/>
                      </a:stretch>
                    </p:blipFill>
                    <p:spPr bwMode="auto">
                      <a:xfrm>
                        <a:off x="2449513" y="4978400"/>
                        <a:ext cx="3938587" cy="1263650"/>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68CAFC85-7C08-473C-A1EB-1642C3ACECD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17186103"/>
      </p:ext>
    </p:extLst>
  </p:cSld>
  <p:clrMapOvr>
    <a:masterClrMapping/>
  </p:clrMapOvr>
  <mc:AlternateContent xmlns:mc="http://schemas.openxmlformats.org/markup-compatibility/2006" xmlns:p14="http://schemas.microsoft.com/office/powerpoint/2010/main">
    <mc:Choice Requires="p14">
      <p:transition spd="slow" p14:dur="2000" advTm="128987"/>
    </mc:Choice>
    <mc:Fallback xmlns="">
      <p:transition spd="slow" advTm="12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Recall </a:t>
            </a:r>
            <a:r>
              <a:rPr lang="en-US" i="1" dirty="0">
                <a:latin typeface="Times New Roman" panose="02020603050405020304" pitchFamily="18" charset="0"/>
              </a:rPr>
              <a:t>D</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a:t>
            </a:r>
            <a:r>
              <a:rPr lang="en-US" b="1" dirty="0">
                <a:latin typeface="Times New Roman" panose="02020603050405020304" pitchFamily="18" charset="0"/>
              </a:rPr>
              <a:t>→</a:t>
            </a:r>
            <a:r>
              <a:rPr lang="en-US" dirty="0">
                <a:latin typeface="Times New Roman" panose="02020603050405020304" pitchFamily="18" charset="0"/>
              </a:rPr>
              <a:t> </a:t>
            </a:r>
            <a:r>
              <a:rPr lang="en-US" b="1" dirty="0">
                <a:latin typeface="Times New Roman" panose="02020603050405020304" pitchFamily="18" charset="0"/>
              </a:rPr>
              <a:t>R</a:t>
            </a:r>
            <a:r>
              <a:rPr lang="en-US" baseline="30000" dirty="0">
                <a:latin typeface="Times New Roman" panose="02020603050405020304" pitchFamily="18" charset="0"/>
              </a:rPr>
              <a:t>4</a:t>
            </a:r>
            <a:r>
              <a:rPr lang="en-US" b="1" dirty="0"/>
              <a:t> </a:t>
            </a:r>
            <a:r>
              <a:rPr lang="en-US" dirty="0"/>
              <a:t>was</a:t>
            </a:r>
          </a:p>
          <a:p>
            <a:endParaRPr lang="en-US" dirty="0"/>
          </a:p>
          <a:p>
            <a:endParaRPr lang="en-US" dirty="0"/>
          </a:p>
          <a:p>
            <a:pPr lvl="1"/>
            <a:endParaRPr lang="en-US" dirty="0"/>
          </a:p>
          <a:p>
            <a:pPr lvl="1"/>
            <a:r>
              <a:rPr lang="en-US" dirty="0"/>
              <a:t>The matrix representation is</a:t>
            </a:r>
          </a:p>
          <a:p>
            <a:pPr lvl="1"/>
            <a:endParaRPr lang="en-US" dirty="0"/>
          </a:p>
          <a:p>
            <a:pPr lvl="1"/>
            <a:endParaRPr lang="en-US" dirty="0"/>
          </a:p>
          <a:p>
            <a:pPr lvl="1"/>
            <a:endParaRPr lang="en-US" dirty="0"/>
          </a:p>
          <a:p>
            <a:pPr lvl="1"/>
            <a:endParaRPr lang="en-US" dirty="0"/>
          </a:p>
          <a:p>
            <a:pPr lvl="1"/>
            <a:r>
              <a:rPr lang="en-US" dirty="0"/>
              <a:t>If                        then   </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2D933D9E-6676-4880-B893-AAF1ADB1B093}"/>
              </a:ext>
            </a:extLst>
          </p:cNvPr>
          <p:cNvGraphicFramePr>
            <a:graphicFrameLocks noChangeAspect="1"/>
          </p:cNvGraphicFramePr>
          <p:nvPr>
            <p:extLst>
              <p:ext uri="{D42A27DB-BD31-4B8C-83A1-F6EECF244321}">
                <p14:modId xmlns:p14="http://schemas.microsoft.com/office/powerpoint/2010/main" val="311045888"/>
              </p:ext>
            </p:extLst>
          </p:nvPr>
        </p:nvGraphicFramePr>
        <p:xfrm>
          <a:off x="3561758" y="1025525"/>
          <a:ext cx="3578225" cy="1660525"/>
        </p:xfrm>
        <a:graphic>
          <a:graphicData uri="http://schemas.openxmlformats.org/presentationml/2006/ole">
            <mc:AlternateContent xmlns:mc="http://schemas.openxmlformats.org/markup-compatibility/2006">
              <mc:Choice xmlns:v="urn:schemas-microsoft-com:vml" Requires="v">
                <p:oleObj spid="_x0000_s450590" name="Equation" r:id="rId6" imgW="1866600" imgH="850680" progId="Equation.DSMT4">
                  <p:embed/>
                </p:oleObj>
              </mc:Choice>
              <mc:Fallback>
                <p:oleObj name="Equation" r:id="rId6" imgW="1866600" imgH="850680" progId="Equation.DSMT4">
                  <p:embed/>
                  <p:pic>
                    <p:nvPicPr>
                      <p:cNvPr id="10" name="Object 9">
                        <a:extLst>
                          <a:ext uri="{FF2B5EF4-FFF2-40B4-BE49-F238E27FC236}">
                            <a16:creationId xmlns:a16="http://schemas.microsoft.com/office/drawing/2014/main" id="{2D933D9E-6676-4880-B893-AAF1ADB1B093}"/>
                          </a:ext>
                        </a:extLst>
                      </p:cNvPr>
                      <p:cNvPicPr>
                        <a:picLocks noChangeAspect="1" noChangeArrowheads="1"/>
                      </p:cNvPicPr>
                      <p:nvPr/>
                    </p:nvPicPr>
                    <p:blipFill>
                      <a:blip r:embed="rId7"/>
                      <a:srcRect/>
                      <a:stretch>
                        <a:fillRect/>
                      </a:stretch>
                    </p:blipFill>
                    <p:spPr bwMode="auto">
                      <a:xfrm>
                        <a:off x="3561758" y="1025525"/>
                        <a:ext cx="3578225" cy="1660525"/>
                      </a:xfrm>
                      <a:prstGeom prst="rect">
                        <a:avLst/>
                      </a:prstGeom>
                      <a:noFill/>
                    </p:spPr>
                  </p:pic>
                </p:oleObj>
              </mc:Fallback>
            </mc:AlternateContent>
          </a:graphicData>
        </a:graphic>
      </p:graphicFrame>
      <p:graphicFrame>
        <p:nvGraphicFramePr>
          <p:cNvPr id="16" name="Object 15">
            <a:extLst>
              <a:ext uri="{FF2B5EF4-FFF2-40B4-BE49-F238E27FC236}">
                <a16:creationId xmlns:a16="http://schemas.microsoft.com/office/drawing/2014/main" id="{FF14C5B0-C17E-4E93-8FFE-516FDD446A2E}"/>
              </a:ext>
            </a:extLst>
          </p:cNvPr>
          <p:cNvGraphicFramePr>
            <a:graphicFrameLocks noChangeAspect="1"/>
          </p:cNvGraphicFramePr>
          <p:nvPr>
            <p:extLst>
              <p:ext uri="{D42A27DB-BD31-4B8C-83A1-F6EECF244321}">
                <p14:modId xmlns:p14="http://schemas.microsoft.com/office/powerpoint/2010/main" val="2770399268"/>
              </p:ext>
            </p:extLst>
          </p:nvPr>
        </p:nvGraphicFramePr>
        <p:xfrm>
          <a:off x="4572000" y="2596356"/>
          <a:ext cx="2778125" cy="1665288"/>
        </p:xfrm>
        <a:graphic>
          <a:graphicData uri="http://schemas.openxmlformats.org/presentationml/2006/ole">
            <mc:AlternateContent xmlns:mc="http://schemas.openxmlformats.org/markup-compatibility/2006">
              <mc:Choice xmlns:v="urn:schemas-microsoft-com:vml" Requires="v">
                <p:oleObj spid="_x0000_s450591" name="Equation" r:id="rId8" imgW="1447560" imgH="850680" progId="Equation.DSMT4">
                  <p:embed/>
                </p:oleObj>
              </mc:Choice>
              <mc:Fallback>
                <p:oleObj name="Equation" r:id="rId8" imgW="1447560" imgH="850680" progId="Equation.DSMT4">
                  <p:embed/>
                  <p:pic>
                    <p:nvPicPr>
                      <p:cNvPr id="16" name="Object 15">
                        <a:extLst>
                          <a:ext uri="{FF2B5EF4-FFF2-40B4-BE49-F238E27FC236}">
                            <a16:creationId xmlns:a16="http://schemas.microsoft.com/office/drawing/2014/main" id="{FF14C5B0-C17E-4E93-8FFE-516FDD446A2E}"/>
                          </a:ext>
                        </a:extLst>
                      </p:cNvPr>
                      <p:cNvPicPr>
                        <a:picLocks noChangeAspect="1" noChangeArrowheads="1"/>
                      </p:cNvPicPr>
                      <p:nvPr/>
                    </p:nvPicPr>
                    <p:blipFill>
                      <a:blip r:embed="rId9"/>
                      <a:srcRect/>
                      <a:stretch>
                        <a:fillRect/>
                      </a:stretch>
                    </p:blipFill>
                    <p:spPr bwMode="auto">
                      <a:xfrm>
                        <a:off x="4572000" y="2596356"/>
                        <a:ext cx="2778125" cy="1665288"/>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75C9AF4-0D1C-48BC-8C70-34D4C9ADE0B9}"/>
              </a:ext>
            </a:extLst>
          </p:cNvPr>
          <p:cNvGraphicFramePr>
            <a:graphicFrameLocks noChangeAspect="1"/>
          </p:cNvGraphicFramePr>
          <p:nvPr>
            <p:extLst>
              <p:ext uri="{D42A27DB-BD31-4B8C-83A1-F6EECF244321}">
                <p14:modId xmlns:p14="http://schemas.microsoft.com/office/powerpoint/2010/main" val="806902912"/>
              </p:ext>
            </p:extLst>
          </p:nvPr>
        </p:nvGraphicFramePr>
        <p:xfrm>
          <a:off x="1542279" y="4522602"/>
          <a:ext cx="1239837" cy="1660525"/>
        </p:xfrm>
        <a:graphic>
          <a:graphicData uri="http://schemas.openxmlformats.org/presentationml/2006/ole">
            <mc:AlternateContent xmlns:mc="http://schemas.openxmlformats.org/markup-compatibility/2006">
              <mc:Choice xmlns:v="urn:schemas-microsoft-com:vml" Requires="v">
                <p:oleObj spid="_x0000_s450592" name="Equation" r:id="rId10" imgW="647640" imgH="850680" progId="Equation.DSMT4">
                  <p:embed/>
                </p:oleObj>
              </mc:Choice>
              <mc:Fallback>
                <p:oleObj name="Equation" r:id="rId10" imgW="647640" imgH="850680" progId="Equation.DSMT4">
                  <p:embed/>
                  <p:pic>
                    <p:nvPicPr>
                      <p:cNvPr id="17" name="Object 16">
                        <a:extLst>
                          <a:ext uri="{FF2B5EF4-FFF2-40B4-BE49-F238E27FC236}">
                            <a16:creationId xmlns:a16="http://schemas.microsoft.com/office/drawing/2014/main" id="{175C9AF4-0D1C-48BC-8C70-34D4C9ADE0B9}"/>
                          </a:ext>
                        </a:extLst>
                      </p:cNvPr>
                      <p:cNvPicPr>
                        <a:picLocks noChangeAspect="1" noChangeArrowheads="1"/>
                      </p:cNvPicPr>
                      <p:nvPr/>
                    </p:nvPicPr>
                    <p:blipFill>
                      <a:blip r:embed="rId11"/>
                      <a:srcRect/>
                      <a:stretch>
                        <a:fillRect/>
                      </a:stretch>
                    </p:blipFill>
                    <p:spPr bwMode="auto">
                      <a:xfrm>
                        <a:off x="1542279" y="4522602"/>
                        <a:ext cx="1239837" cy="1660525"/>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EF35DAB8-5FCF-41BB-8007-6473D16DC67B}"/>
              </a:ext>
            </a:extLst>
          </p:cNvPr>
          <p:cNvGraphicFramePr>
            <a:graphicFrameLocks noChangeAspect="1"/>
          </p:cNvGraphicFramePr>
          <p:nvPr>
            <p:extLst>
              <p:ext uri="{D42A27DB-BD31-4B8C-83A1-F6EECF244321}">
                <p14:modId xmlns:p14="http://schemas.microsoft.com/office/powerpoint/2010/main" val="159745418"/>
              </p:ext>
            </p:extLst>
          </p:nvPr>
        </p:nvGraphicFramePr>
        <p:xfrm>
          <a:off x="3431678" y="4531310"/>
          <a:ext cx="4692650" cy="1660525"/>
        </p:xfrm>
        <a:graphic>
          <a:graphicData uri="http://schemas.openxmlformats.org/presentationml/2006/ole">
            <mc:AlternateContent xmlns:mc="http://schemas.openxmlformats.org/markup-compatibility/2006">
              <mc:Choice xmlns:v="urn:schemas-microsoft-com:vml" Requires="v">
                <p:oleObj spid="_x0000_s450593" name="Equation" r:id="rId12" imgW="2450880" imgH="850680" progId="Equation.DSMT4">
                  <p:embed/>
                </p:oleObj>
              </mc:Choice>
              <mc:Fallback>
                <p:oleObj name="Equation" r:id="rId12" imgW="2450880" imgH="850680" progId="Equation.DSMT4">
                  <p:embed/>
                  <p:pic>
                    <p:nvPicPr>
                      <p:cNvPr id="18" name="Object 17">
                        <a:extLst>
                          <a:ext uri="{FF2B5EF4-FFF2-40B4-BE49-F238E27FC236}">
                            <a16:creationId xmlns:a16="http://schemas.microsoft.com/office/drawing/2014/main" id="{EF35DAB8-5FCF-41BB-8007-6473D16DC67B}"/>
                          </a:ext>
                        </a:extLst>
                      </p:cNvPr>
                      <p:cNvPicPr>
                        <a:picLocks noChangeAspect="1" noChangeArrowheads="1"/>
                      </p:cNvPicPr>
                      <p:nvPr/>
                    </p:nvPicPr>
                    <p:blipFill>
                      <a:blip r:embed="rId13"/>
                      <a:srcRect/>
                      <a:stretch>
                        <a:fillRect/>
                      </a:stretch>
                    </p:blipFill>
                    <p:spPr bwMode="auto">
                      <a:xfrm>
                        <a:off x="3431678" y="4531310"/>
                        <a:ext cx="4692650" cy="1660525"/>
                      </a:xfrm>
                      <a:prstGeom prst="rect">
                        <a:avLst/>
                      </a:prstGeom>
                      <a:noFill/>
                    </p:spPr>
                  </p:pic>
                </p:oleObj>
              </mc:Fallback>
            </mc:AlternateContent>
          </a:graphicData>
        </a:graphic>
      </p:graphicFrame>
      <p:pic>
        <p:nvPicPr>
          <p:cNvPr id="8" name="Audio 7">
            <a:hlinkClick r:id="" action="ppaction://media"/>
            <a:extLst>
              <a:ext uri="{FF2B5EF4-FFF2-40B4-BE49-F238E27FC236}">
                <a16:creationId xmlns:a16="http://schemas.microsoft.com/office/drawing/2014/main" id="{B4FB5C16-5DAC-4764-A664-B2AD5CDD1FC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54391457"/>
      </p:ext>
    </p:extLst>
  </p:cSld>
  <p:clrMapOvr>
    <a:masterClrMapping/>
  </p:clrMapOvr>
  <mc:AlternateContent xmlns:mc="http://schemas.openxmlformats.org/markup-compatibility/2006" xmlns:p14="http://schemas.microsoft.com/office/powerpoint/2010/main">
    <mc:Choice Requires="p14">
      <p:transition spd="slow" p14:dur="2000" advTm="121534"/>
    </mc:Choice>
    <mc:Fallback xmlns="">
      <p:transition spd="slow" advTm="12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definition of linearity</a:t>
            </a:r>
          </a:p>
          <a:p>
            <a:pPr lvl="1"/>
            <a:r>
              <a:rPr lang="en-US" dirty="0"/>
              <a:t>Know the test for linearity</a:t>
            </a:r>
          </a:p>
          <a:p>
            <a:pPr lvl="1"/>
            <a:r>
              <a:rPr lang="en-US" dirty="0"/>
              <a:t>Know also how to show a mapping is not linear</a:t>
            </a:r>
          </a:p>
          <a:p>
            <a:pPr lvl="1"/>
            <a:r>
              <a:rPr lang="en-US" dirty="0"/>
              <a:t>Know that the zero vector is always mapped to the zero vector by a linear mapping</a:t>
            </a:r>
          </a:p>
          <a:p>
            <a:pPr lvl="1"/>
            <a:r>
              <a:rPr lang="en-US" dirty="0"/>
              <a:t>Have observed a number of examples</a:t>
            </a:r>
          </a:p>
          <a:p>
            <a:pPr lvl="1"/>
            <a:r>
              <a:rPr lang="en-US" dirty="0"/>
              <a:t>Know that a finite-dimensional linear map can always be represented by a matrix</a:t>
            </a:r>
          </a:p>
          <a:p>
            <a:pPr lvl="1"/>
            <a:r>
              <a:rPr lang="en-US" dirty="0"/>
              <a:t>Understand matrix-vector multiplication </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AEE145F5-6D86-4081-B14C-0D2BBA0A5A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5268"/>
    </mc:Choice>
    <mc:Fallback xmlns="">
      <p:transition spd="slow" advTm="6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https://en.wikipedia.org/wiki/Linear_map</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Definition of 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 two operations we can perform on vectors is:</a:t>
            </a:r>
          </a:p>
          <a:p>
            <a:pPr lvl="1"/>
            <a:r>
              <a:rPr lang="en-US" dirty="0"/>
              <a:t>Scalar multiplication:	</a:t>
            </a:r>
            <a:r>
              <a:rPr lang="en-US" i="1" dirty="0">
                <a:latin typeface="Symbol" panose="05050102010706020507" pitchFamily="18" charset="2"/>
              </a:rPr>
              <a:t>a </a:t>
            </a:r>
            <a:r>
              <a:rPr lang="en-US" b="1" dirty="0">
                <a:latin typeface="Times New Roman" panose="02020603050405020304" pitchFamily="18" charset="0"/>
              </a:rPr>
              <a:t>u</a:t>
            </a:r>
            <a:endParaRPr lang="en-US" dirty="0">
              <a:latin typeface="Times New Roman" panose="02020603050405020304" pitchFamily="18" charset="0"/>
            </a:endParaRPr>
          </a:p>
          <a:p>
            <a:pPr lvl="1"/>
            <a:r>
              <a:rPr lang="en-US" b="1" dirty="0"/>
              <a:t>Vector</a:t>
            </a:r>
            <a:r>
              <a:rPr lang="en-US" dirty="0"/>
              <a:t> addition: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endParaRPr lang="en-US" dirty="0">
              <a:latin typeface="Times New Roman" panose="02020603050405020304" pitchFamily="18" charset="0"/>
            </a:endParaRPr>
          </a:p>
          <a:p>
            <a:endParaRPr lang="en-US" dirty="0"/>
          </a:p>
          <a:p>
            <a:pPr marL="0" indent="0">
              <a:buNone/>
            </a:pPr>
            <a:r>
              <a:rPr lang="en-US" dirty="0"/>
              <a:t>Definition:</a:t>
            </a:r>
          </a:p>
          <a:p>
            <a:pPr marL="0" indent="0">
              <a:buNone/>
            </a:pPr>
            <a:r>
              <a:rPr lang="en-US" dirty="0"/>
              <a:t>	A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said to be a </a:t>
            </a:r>
            <a:r>
              <a:rPr lang="en-US" i="1" dirty="0"/>
              <a:t>linear map </a:t>
            </a:r>
            <a:r>
              <a:rPr lang="en-US" dirty="0"/>
              <a:t>if both</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   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b="1" dirty="0">
              <a:latin typeface="Times New Roman" panose="02020603050405020304" pitchFamily="18" charset="0"/>
            </a:endParaRPr>
          </a:p>
          <a:p>
            <a:pPr lvl="1"/>
            <a:r>
              <a:rPr lang="en-US" dirty="0"/>
              <a:t>The response to a linear combination of inputs is equal to that same linear combination of the responses to the individual inputs</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1B2E20E2-EED4-424C-920B-B81573FE09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xmlns:p14="http://schemas.microsoft.com/office/powerpoint/2010/main">
    <mc:Choice Requires="p14">
      <p:transition spd="slow" p14:dur="2000" advTm="77953"/>
    </mc:Choice>
    <mc:Fallback xmlns="">
      <p:transition spd="slow" advTm="7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C6D943-FE59-4921-8AAF-EF20B9C7700A}"/>
              </a:ext>
            </a:extLst>
          </p:cNvPr>
          <p:cNvSpPr/>
          <p:nvPr/>
        </p:nvSpPr>
        <p:spPr>
          <a:xfrm>
            <a:off x="559044" y="4222215"/>
            <a:ext cx="3352800" cy="234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071016-5B42-4702-B515-B4EB9EF849C8}"/>
              </a:ext>
            </a:extLst>
          </p:cNvPr>
          <p:cNvSpPr/>
          <p:nvPr/>
        </p:nvSpPr>
        <p:spPr>
          <a:xfrm>
            <a:off x="572105" y="2066249"/>
            <a:ext cx="3352800" cy="2097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superposition principle</a:t>
            </a:r>
            <a:endParaRPr lang="en-CA" dirty="0"/>
          </a:p>
        </p:txBody>
      </p:sp>
      <p:sp>
        <p:nvSpPr>
          <p:cNvPr id="3" name="Content Placeholder 2"/>
          <p:cNvSpPr>
            <a:spLocks noGrp="1"/>
          </p:cNvSpPr>
          <p:nvPr>
            <p:ph idx="1"/>
          </p:nvPr>
        </p:nvSpPr>
        <p:spPr/>
        <p:txBody>
          <a:bodyPr/>
          <a:lstStyle/>
          <a:p>
            <a:r>
              <a:rPr lang="en-US" dirty="0"/>
              <a:t>Visually, we can approach this in two ways:</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0221059A-72A4-4528-A3CE-1C10A669604F}"/>
              </a:ext>
            </a:extLst>
          </p:cNvPr>
          <p:cNvPicPr>
            <a:picLocks noChangeAspect="1"/>
          </p:cNvPicPr>
          <p:nvPr/>
        </p:nvPicPr>
        <p:blipFill>
          <a:blip r:embed="rId5"/>
          <a:stretch>
            <a:fillRect/>
          </a:stretch>
        </p:blipFill>
        <p:spPr>
          <a:xfrm>
            <a:off x="4229705" y="2061529"/>
            <a:ext cx="4255376" cy="2097206"/>
          </a:xfrm>
          <a:prstGeom prst="rect">
            <a:avLst/>
          </a:prstGeom>
        </p:spPr>
      </p:pic>
      <p:pic>
        <p:nvPicPr>
          <p:cNvPr id="9" name="Picture 8">
            <a:extLst>
              <a:ext uri="{FF2B5EF4-FFF2-40B4-BE49-F238E27FC236}">
                <a16:creationId xmlns:a16="http://schemas.microsoft.com/office/drawing/2014/main" id="{8BC8E940-9245-4B68-8617-530070E3688D}"/>
              </a:ext>
            </a:extLst>
          </p:cNvPr>
          <p:cNvPicPr>
            <a:picLocks noChangeAspect="1"/>
          </p:cNvPicPr>
          <p:nvPr/>
        </p:nvPicPr>
        <p:blipFill>
          <a:blip r:embed="rId6"/>
          <a:stretch>
            <a:fillRect/>
          </a:stretch>
        </p:blipFill>
        <p:spPr>
          <a:xfrm>
            <a:off x="673674" y="2180981"/>
            <a:ext cx="3158002" cy="1926502"/>
          </a:xfrm>
          <a:prstGeom prst="rect">
            <a:avLst/>
          </a:prstGeom>
        </p:spPr>
      </p:pic>
      <p:pic>
        <p:nvPicPr>
          <p:cNvPr id="13" name="Picture 12">
            <a:extLst>
              <a:ext uri="{FF2B5EF4-FFF2-40B4-BE49-F238E27FC236}">
                <a16:creationId xmlns:a16="http://schemas.microsoft.com/office/drawing/2014/main" id="{835986F8-B48C-4A9C-B469-695C3808AD59}"/>
              </a:ext>
            </a:extLst>
          </p:cNvPr>
          <p:cNvPicPr>
            <a:picLocks noChangeAspect="1"/>
          </p:cNvPicPr>
          <p:nvPr/>
        </p:nvPicPr>
        <p:blipFill>
          <a:blip r:embed="rId7"/>
          <a:stretch>
            <a:fillRect/>
          </a:stretch>
        </p:blipFill>
        <p:spPr>
          <a:xfrm>
            <a:off x="673674" y="4278187"/>
            <a:ext cx="3158002" cy="2219136"/>
          </a:xfrm>
          <a:prstGeom prst="rect">
            <a:avLst/>
          </a:prstGeom>
        </p:spPr>
      </p:pic>
      <p:pic>
        <p:nvPicPr>
          <p:cNvPr id="15" name="Picture 14">
            <a:extLst>
              <a:ext uri="{FF2B5EF4-FFF2-40B4-BE49-F238E27FC236}">
                <a16:creationId xmlns:a16="http://schemas.microsoft.com/office/drawing/2014/main" id="{444A3D1A-7EB3-4476-8A69-EC42154ADEEB}"/>
              </a:ext>
            </a:extLst>
          </p:cNvPr>
          <p:cNvPicPr>
            <a:picLocks noChangeAspect="1"/>
          </p:cNvPicPr>
          <p:nvPr/>
        </p:nvPicPr>
        <p:blipFill>
          <a:blip r:embed="rId8"/>
          <a:stretch>
            <a:fillRect/>
          </a:stretch>
        </p:blipFill>
        <p:spPr>
          <a:xfrm>
            <a:off x="4229705" y="4318676"/>
            <a:ext cx="4255376" cy="2097206"/>
          </a:xfrm>
          <a:prstGeom prst="rect">
            <a:avLst/>
          </a:prstGeom>
        </p:spPr>
      </p:pic>
      <p:pic>
        <p:nvPicPr>
          <p:cNvPr id="16" name="Audio 15">
            <a:hlinkClick r:id="" action="ppaction://media"/>
            <a:extLst>
              <a:ext uri="{FF2B5EF4-FFF2-40B4-BE49-F238E27FC236}">
                <a16:creationId xmlns:a16="http://schemas.microsoft.com/office/drawing/2014/main" id="{382C975C-CE00-4CD9-9832-F48889BBD4B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257145"/>
      </p:ext>
    </p:extLst>
  </p:cSld>
  <p:clrMapOvr>
    <a:masterClrMapping/>
  </p:clrMapOvr>
  <mc:AlternateContent xmlns:mc="http://schemas.openxmlformats.org/markup-compatibility/2006" xmlns:p14="http://schemas.microsoft.com/office/powerpoint/2010/main">
    <mc:Choice Requires="p14">
      <p:transition spd="slow" p14:dur="2000" advTm="126967"/>
    </mc:Choice>
    <mc:Fallback xmlns="">
      <p:transition spd="slow" advTm="12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14"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en-CA" dirty="0"/>
          </a:p>
        </p:txBody>
      </p:sp>
      <p:sp>
        <p:nvSpPr>
          <p:cNvPr id="3" name="Content Placeholder 2"/>
          <p:cNvSpPr>
            <a:spLocks noGrp="1"/>
          </p:cNvSpPr>
          <p:nvPr>
            <p:ph idx="1"/>
          </p:nvPr>
        </p:nvSpPr>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linear, then </a:t>
            </a:r>
            <a:r>
              <a:rPr lang="en-US" i="1" dirty="0">
                <a:latin typeface="Times New Roman" panose="02020603050405020304" pitchFamily="18" charset="0"/>
              </a:rPr>
              <a:t>A</a:t>
            </a:r>
            <a:r>
              <a:rPr lang="en-US" b="1" dirty="0">
                <a:latin typeface="Times New Roman" panose="02020603050405020304" pitchFamily="18" charset="0"/>
              </a:rPr>
              <a:t>0</a:t>
            </a:r>
            <a:r>
              <a:rPr lang="en-US" b="1" baseline="-25000" dirty="0">
                <a:latin typeface="Edwardian Script ITC" panose="030303020407070D0804" pitchFamily="66" charset="0"/>
              </a:rPr>
              <a:t>U</a:t>
            </a:r>
            <a:r>
              <a:rPr lang="en-US" b="1" dirty="0">
                <a:latin typeface="Edwardian Script ITC" panose="030303020407070D0804" pitchFamily="66" charset="0"/>
              </a:rPr>
              <a:t>  </a:t>
            </a:r>
            <a:r>
              <a:rPr lang="en-US" dirty="0">
                <a:latin typeface="Times New Roman" panose="02020603050405020304" pitchFamily="18" charset="0"/>
              </a:rPr>
              <a:t>=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b="1" dirty="0">
                <a:latin typeface="Edwardian Script ITC" panose="030303020407070D0804" pitchFamily="66" charset="0"/>
              </a:rPr>
              <a:t>  </a:t>
            </a:r>
            <a:r>
              <a:rPr lang="en-US" dirty="0"/>
              <a:t>.</a:t>
            </a:r>
          </a:p>
          <a:p>
            <a:pPr lvl="2"/>
            <a:r>
              <a:rPr lang="en-US" dirty="0"/>
              <a:t>That is, the zero vector in </a:t>
            </a:r>
            <a:r>
              <a:rPr lang="en-US" b="1" dirty="0">
                <a:latin typeface="Edwardian Script ITC" panose="030303020407070D0804" pitchFamily="66" charset="0"/>
              </a:rPr>
              <a:t>U</a:t>
            </a:r>
            <a:r>
              <a:rPr lang="en-US" dirty="0"/>
              <a:t>  is mapped to the zero vector in </a:t>
            </a:r>
            <a:r>
              <a:rPr lang="en-US" b="1" dirty="0">
                <a:latin typeface="Edwardian Script ITC" panose="030303020407070D0804" pitchFamily="66" charset="0"/>
              </a:rPr>
              <a:t>V</a:t>
            </a:r>
            <a:r>
              <a:rPr lang="en-US" dirty="0"/>
              <a:t>  </a:t>
            </a:r>
          </a:p>
          <a:p>
            <a:pPr lvl="2"/>
            <a:endParaRPr lang="en-US" dirty="0"/>
          </a:p>
          <a:p>
            <a:pPr marL="0" indent="0">
              <a:buNone/>
            </a:pPr>
            <a:r>
              <a:rPr lang="en-US" dirty="0"/>
              <a:t>Proof:</a:t>
            </a:r>
          </a:p>
          <a:p>
            <a:pPr marL="0" indent="0">
              <a:buNone/>
            </a:pPr>
            <a:r>
              <a:rPr lang="en-US" dirty="0"/>
              <a:t>	Let </a:t>
            </a:r>
            <a:r>
              <a:rPr lang="en-US" b="1" dirty="0"/>
              <a:t>u</a:t>
            </a:r>
            <a:r>
              <a:rPr lang="en-US" dirty="0"/>
              <a:t> be any vector in </a:t>
            </a:r>
            <a:r>
              <a:rPr lang="en-US" b="1" dirty="0">
                <a:latin typeface="Edwardian Script ITC" panose="030303020407070D0804" pitchFamily="66" charset="0"/>
              </a:rPr>
              <a:t>U</a:t>
            </a:r>
            <a:endParaRPr lang="en-US" dirty="0"/>
          </a:p>
          <a:p>
            <a:pPr marL="0" indent="0">
              <a:buNone/>
            </a:pPr>
            <a:r>
              <a:rPr lang="en-US" dirty="0"/>
              <a:t>	Recall that </a:t>
            </a:r>
            <a:r>
              <a:rPr lang="en-US" dirty="0">
                <a:latin typeface="Times New Roman" panose="02020603050405020304" pitchFamily="18" charset="0"/>
              </a:rPr>
              <a:t>0</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U</a:t>
            </a:r>
            <a:endParaRPr lang="en-US" dirty="0"/>
          </a:p>
          <a:p>
            <a:pPr marL="0" indent="0">
              <a:buNone/>
            </a:pPr>
            <a:r>
              <a:rPr lang="en-US" dirty="0"/>
              <a:t>	Thus, </a:t>
            </a:r>
            <a:r>
              <a:rPr lang="en-US" i="1" dirty="0">
                <a:latin typeface="Times New Roman" panose="02020603050405020304" pitchFamily="18" charset="0"/>
              </a:rPr>
              <a:t>A</a:t>
            </a:r>
            <a:r>
              <a:rPr lang="en-US" b="1" dirty="0">
                <a:latin typeface="Times New Roman" panose="02020603050405020304" pitchFamily="18" charset="0"/>
              </a:rPr>
              <a:t>0</a:t>
            </a:r>
            <a:r>
              <a:rPr lang="en-US" b="1" baseline="-25000" dirty="0">
                <a:latin typeface="Edwardian Script ITC" panose="030303020407070D0804" pitchFamily="66" charset="0"/>
              </a:rPr>
              <a:t>U</a:t>
            </a:r>
            <a:r>
              <a:rPr lang="en-US" b="1" dirty="0">
                <a:latin typeface="Edwardian Script ITC" panose="030303020407070D0804" pitchFamily="66" charset="0"/>
              </a:rPr>
              <a:t>   </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(0</a:t>
            </a:r>
            <a:r>
              <a:rPr lang="en-US" b="1" dirty="0">
                <a:latin typeface="Times New Roman" panose="02020603050405020304" pitchFamily="18" charset="0"/>
              </a:rPr>
              <a:t>u</a:t>
            </a:r>
            <a:r>
              <a:rPr lang="en-US" dirty="0">
                <a:latin typeface="Times New Roman" panose="02020603050405020304" pitchFamily="18" charset="0"/>
              </a:rPr>
              <a:t>) = 0 </a:t>
            </a:r>
            <a:r>
              <a:rPr lang="en-US" i="1" dirty="0">
                <a:latin typeface="Times New Roman" panose="02020603050405020304" pitchFamily="18" charset="0"/>
              </a:rPr>
              <a:t>A</a:t>
            </a:r>
            <a:r>
              <a:rPr lang="en-US" b="1" dirty="0">
                <a:latin typeface="Times New Roman" panose="02020603050405020304" pitchFamily="18" charset="0"/>
              </a:rPr>
              <a:t>u	</a:t>
            </a:r>
            <a:endParaRPr lang="en-US" dirty="0"/>
          </a:p>
          <a:p>
            <a:pPr marL="0" indent="0">
              <a:buNone/>
            </a:pPr>
            <a:r>
              <a:rPr lang="en-US" dirty="0"/>
              <a:t>	                                    </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b="1" dirty="0">
                <a:latin typeface="Edwardian Script ITC" panose="030303020407070D0804" pitchFamily="66" charset="0"/>
              </a:rPr>
              <a:t>    </a:t>
            </a:r>
            <a:r>
              <a:rPr lang="en-US" dirty="0"/>
              <a:t>▮</a:t>
            </a:r>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1" name="TextBox 10">
            <a:extLst>
              <a:ext uri="{FF2B5EF4-FFF2-40B4-BE49-F238E27FC236}">
                <a16:creationId xmlns:a16="http://schemas.microsoft.com/office/drawing/2014/main" id="{6A877F0E-4177-4D47-B4C6-3212A238AD8D}"/>
              </a:ext>
            </a:extLst>
          </p:cNvPr>
          <p:cNvSpPr txBox="1"/>
          <p:nvPr/>
        </p:nvSpPr>
        <p:spPr>
          <a:xfrm>
            <a:off x="5312229" y="4333444"/>
            <a:ext cx="3069771" cy="400110"/>
          </a:xfrm>
          <a:prstGeom prst="rect">
            <a:avLst/>
          </a:prstGeom>
          <a:noFill/>
        </p:spPr>
        <p:txBody>
          <a:bodyPr wrap="square">
            <a:spAutoFit/>
          </a:bodyPr>
          <a:lstStyle/>
          <a:p>
            <a:r>
              <a:rPr lang="en-US" sz="2000" dirty="0">
                <a:solidFill>
                  <a:schemeClr val="bg1"/>
                </a:solidFill>
                <a:latin typeface="Cambria" panose="02040503050406030204" pitchFamily="18" charset="0"/>
                <a:ea typeface="Cambria" panose="02040503050406030204" pitchFamily="18" charset="0"/>
              </a:rPr>
              <a:t>but</a:t>
            </a:r>
            <a:r>
              <a:rPr lang="en-US" sz="2000" dirty="0">
                <a:solidFill>
                  <a:schemeClr val="bg1"/>
                </a:solidFill>
              </a:rPr>
              <a:t> </a:t>
            </a:r>
            <a:r>
              <a:rPr lang="en-US" sz="2000" i="1" dirty="0">
                <a:solidFill>
                  <a:schemeClr val="bg1"/>
                </a:solidFill>
                <a:latin typeface="Times New Roman" panose="02020603050405020304" pitchFamily="18" charset="0"/>
              </a:rPr>
              <a:t>A</a:t>
            </a:r>
            <a:r>
              <a:rPr lang="en-US" sz="2000" b="1" dirty="0">
                <a:solidFill>
                  <a:schemeClr val="bg1"/>
                </a:solidFill>
                <a:latin typeface="Times New Roman" panose="02020603050405020304" pitchFamily="18" charset="0"/>
              </a:rPr>
              <a:t>u</a:t>
            </a:r>
            <a:r>
              <a:rPr lang="en-US" sz="2000" dirty="0">
                <a:solidFill>
                  <a:schemeClr val="bg1"/>
                </a:solidFill>
              </a:rPr>
              <a:t> </a:t>
            </a:r>
            <a:r>
              <a:rPr lang="en-US" sz="2000" dirty="0">
                <a:solidFill>
                  <a:schemeClr val="bg1"/>
                </a:solidFill>
                <a:latin typeface="Cambria" panose="02040503050406030204" pitchFamily="18" charset="0"/>
                <a:ea typeface="Cambria" panose="02040503050406030204" pitchFamily="18" charset="0"/>
              </a:rPr>
              <a:t>is a vector in</a:t>
            </a:r>
            <a:r>
              <a:rPr lang="en-US" sz="2000" dirty="0">
                <a:solidFill>
                  <a:schemeClr val="bg1"/>
                </a:solidFill>
              </a:rPr>
              <a:t> </a:t>
            </a:r>
            <a:r>
              <a:rPr lang="en-US" sz="2000" b="1" dirty="0">
                <a:solidFill>
                  <a:schemeClr val="bg1"/>
                </a:solidFill>
                <a:latin typeface="Edwardian Script ITC" panose="030303020407070D0804" pitchFamily="66" charset="0"/>
              </a:rPr>
              <a:t>V</a:t>
            </a:r>
            <a:endParaRPr lang="en-US" sz="2000" dirty="0">
              <a:solidFill>
                <a:schemeClr val="bg1"/>
              </a:solidFill>
            </a:endParaRPr>
          </a:p>
        </p:txBody>
      </p:sp>
      <p:pic>
        <p:nvPicPr>
          <p:cNvPr id="13" name="Audio 12">
            <a:hlinkClick r:id="" action="ppaction://media"/>
            <a:extLst>
              <a:ext uri="{FF2B5EF4-FFF2-40B4-BE49-F238E27FC236}">
                <a16:creationId xmlns:a16="http://schemas.microsoft.com/office/drawing/2014/main" id="{76E21F62-9B52-42C5-8151-BD56633A001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0789570"/>
      </p:ext>
    </p:extLst>
  </p:cSld>
  <p:clrMapOvr>
    <a:masterClrMapping/>
  </p:clrMapOvr>
  <mc:AlternateContent xmlns:mc="http://schemas.openxmlformats.org/markup-compatibility/2006" xmlns:p14="http://schemas.microsoft.com/office/powerpoint/2010/main">
    <mc:Choice Requires="p14">
      <p:transition spd="slow" p14:dur="2000" advTm="92225"/>
    </mc:Choice>
    <mc:Fallback xmlns="">
      <p:transition spd="slow" advTm="9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linear, then </a:t>
            </a:r>
            <a:r>
              <a:rPr lang="en-US" i="1" dirty="0">
                <a:latin typeface="Times New Roman" panose="02020603050405020304" pitchFamily="18" charset="0"/>
              </a:rPr>
              <a:t>A</a:t>
            </a:r>
            <a:r>
              <a:rPr lang="en-US" dirty="0"/>
              <a:t> maps lines</a:t>
            </a:r>
            <a:br>
              <a:rPr lang="en-US" dirty="0"/>
            </a:br>
            <a:r>
              <a:rPr lang="en-US" dirty="0"/>
              <a:t>		onto lines or a single point.</a:t>
            </a:r>
          </a:p>
          <a:p>
            <a:pPr marL="0" indent="0">
              <a:buNone/>
            </a:pPr>
            <a:r>
              <a:rPr lang="en-US" dirty="0"/>
              <a:t>Proof:</a:t>
            </a:r>
          </a:p>
          <a:p>
            <a:pPr marL="0" indent="0">
              <a:buNone/>
            </a:pPr>
            <a:r>
              <a:rPr lang="en-US" dirty="0"/>
              <a:t>	A line is of the form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 in </a:t>
            </a:r>
            <a:r>
              <a:rPr lang="en-US" b="1" dirty="0">
                <a:latin typeface="Edwardian Script ITC" panose="030303020407070D0804" pitchFamily="66" charset="0"/>
              </a:rPr>
              <a:t>U</a:t>
            </a:r>
            <a:endParaRPr lang="en-US" dirty="0"/>
          </a:p>
          <a:p>
            <a:pPr marL="0" indent="0">
              <a:buNone/>
            </a:pPr>
            <a:r>
              <a:rPr lang="en-US" dirty="0"/>
              <a:t>	Thus,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a:t>
            </a:r>
            <a:r>
              <a:rPr lang="en-US" b="1" dirty="0">
                <a:latin typeface="Edwardian Script ITC" panose="030303020407070D0804" pitchFamily="66" charset="0"/>
              </a:rPr>
              <a:t> </a:t>
            </a:r>
            <a:r>
              <a:rPr lang="en-US" dirty="0">
                <a:latin typeface="Times New Roman" panose="02020603050405020304" pitchFamily="18" charset="0"/>
              </a:rPr>
              <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	</a:t>
            </a:r>
            <a:endParaRPr lang="en-US" dirty="0"/>
          </a:p>
          <a:p>
            <a:pPr marL="0" indent="0">
              <a:buNone/>
            </a:pPr>
            <a:r>
              <a:rPr lang="en-US" dirty="0"/>
              <a:t>	If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 then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a:t>
            </a:r>
            <a:r>
              <a:rPr lang="en-US" b="1" dirty="0">
                <a:latin typeface="Edwardian Script ITC" panose="030303020407070D0804" pitchFamily="66" charset="0"/>
              </a:rPr>
              <a:t> </a:t>
            </a:r>
            <a:r>
              <a:rPr lang="en-US" dirty="0">
                <a:latin typeface="Times New Roman" panose="02020603050405020304" pitchFamily="18" charset="0"/>
              </a:rPr>
              <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endParaRPr lang="en-US" dirty="0"/>
          </a:p>
          <a:p>
            <a:pPr marL="0" indent="0">
              <a:buNone/>
            </a:pPr>
            <a:r>
              <a:rPr lang="en-US" dirty="0"/>
              <a:t>	Otherwise,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 in which case, the result is a line in </a:t>
            </a:r>
            <a:r>
              <a:rPr lang="en-US" sz="2400" b="1" dirty="0">
                <a:latin typeface="Edwardian Script ITC" panose="030303020407070D0804" pitchFamily="66" charset="0"/>
              </a:rPr>
              <a:t>V </a:t>
            </a:r>
            <a:r>
              <a:rPr lang="en-US" sz="2400" dirty="0">
                <a:latin typeface="Times New Roman" panose="02020603050405020304" pitchFamily="18" charset="0"/>
              </a:rPr>
              <a:t>. </a:t>
            </a:r>
            <a:r>
              <a:rPr lang="en-US" sz="2400" dirty="0"/>
              <a:t>▮</a:t>
            </a: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B7D46D2F-A47D-41E7-A118-47EE895475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3215627"/>
      </p:ext>
    </p:extLst>
  </p:cSld>
  <p:clrMapOvr>
    <a:masterClrMapping/>
  </p:clrMapOvr>
  <mc:AlternateContent xmlns:mc="http://schemas.openxmlformats.org/markup-compatibility/2006" xmlns:p14="http://schemas.microsoft.com/office/powerpoint/2010/main">
    <mc:Choice Requires="p14">
      <p:transition spd="slow" p14:dur="2000" advTm="132918"/>
    </mc:Choice>
    <mc:Fallback xmlns="">
      <p:transition spd="slow" advTm="13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linear and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v </a:t>
            </a:r>
            <a:r>
              <a:rPr lang="en-US" dirty="0">
                <a:latin typeface="Times New Roman" panose="02020603050405020304" pitchFamily="18" charset="0"/>
              </a:rPr>
              <a:t>∈</a:t>
            </a:r>
            <a:r>
              <a:rPr lang="en-US" b="1" dirty="0">
                <a:latin typeface="Edwardian Script ITC" panose="030303020407070D0804" pitchFamily="66" charset="0"/>
              </a:rPr>
              <a:t>V </a:t>
            </a:r>
            <a:r>
              <a:rPr lang="en-US" dirty="0"/>
              <a:t>,</a:t>
            </a:r>
            <a:br>
              <a:rPr lang="en-US" dirty="0"/>
            </a:br>
            <a:r>
              <a:rPr lang="en-US" dirty="0"/>
              <a:t>	then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(1 – </a:t>
            </a:r>
            <a:r>
              <a:rPr lang="en-US" i="1" dirty="0">
                <a:latin typeface="Symbol" panose="05050102010706020507" pitchFamily="18" charset="2"/>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v</a:t>
            </a:r>
            <a:r>
              <a:rPr lang="en-US" dirty="0">
                <a:latin typeface="Times New Roman" panose="02020603050405020304" pitchFamily="18" charset="0"/>
              </a:rPr>
              <a:t> for all </a:t>
            </a:r>
            <a:r>
              <a:rPr lang="en-US" i="1" dirty="0">
                <a:latin typeface="Symbol" panose="05050102010706020507" pitchFamily="18" charset="2"/>
              </a:rPr>
              <a:t>a</a:t>
            </a:r>
            <a:r>
              <a:rPr lang="en-US" b="1"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F</a:t>
            </a:r>
            <a:r>
              <a:rPr lang="en-US" dirty="0">
                <a:latin typeface="Times New Roman" panose="02020603050405020304" pitchFamily="18" charset="0"/>
              </a:rPr>
              <a:t>.</a:t>
            </a:r>
            <a:endParaRPr lang="en-US" dirty="0"/>
          </a:p>
          <a:p>
            <a:pPr marL="0" indent="0">
              <a:buNone/>
            </a:pPr>
            <a:r>
              <a:rPr lang="en-US" dirty="0"/>
              <a:t>Proof:</a:t>
            </a:r>
          </a:p>
          <a:p>
            <a:pPr marL="0" indent="0">
              <a:buNone/>
            </a:pPr>
            <a:r>
              <a:rPr lang="en-US" dirty="0"/>
              <a:t>	</a:t>
            </a:r>
            <a:r>
              <a:rPr lang="en-US" i="1" dirty="0">
                <a:latin typeface="Times New Roman" panose="02020603050405020304" pitchFamily="18" charset="0"/>
              </a:rPr>
              <a:t> 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(1 – </a:t>
            </a:r>
            <a:r>
              <a:rPr lang="en-US" i="1" dirty="0">
                <a:latin typeface="Symbol" panose="05050102010706020507" pitchFamily="18" charset="2"/>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(1 – </a:t>
            </a:r>
            <a:r>
              <a:rPr lang="en-US" i="1" dirty="0">
                <a:latin typeface="Symbol" panose="05050102010706020507" pitchFamily="18" charset="2"/>
              </a:rPr>
              <a:t>a</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dirty="0"/>
          </a:p>
          <a:p>
            <a:pPr marL="0" indent="0">
              <a:buNone/>
            </a:pPr>
            <a:r>
              <a:rPr lang="en-US" dirty="0"/>
              <a:t>	                                     = </a:t>
            </a:r>
            <a:r>
              <a:rPr lang="en-US" i="1" dirty="0">
                <a:latin typeface="Symbol" panose="05050102010706020507" pitchFamily="18" charset="2"/>
              </a:rPr>
              <a:t>a </a:t>
            </a:r>
            <a:r>
              <a:rPr lang="en-US" b="1" dirty="0">
                <a:latin typeface="Times New Roman" panose="02020603050405020304" pitchFamily="18" charset="0"/>
              </a:rPr>
              <a:t>v</a:t>
            </a:r>
            <a:r>
              <a:rPr lang="en-US" dirty="0">
                <a:latin typeface="Times New Roman" panose="02020603050405020304" pitchFamily="18" charset="0"/>
              </a:rPr>
              <a:t> + (1 – </a:t>
            </a:r>
            <a:r>
              <a:rPr lang="en-US" i="1" dirty="0">
                <a:latin typeface="Symbol" panose="05050102010706020507" pitchFamily="18" charset="2"/>
              </a:rPr>
              <a:t>a</a:t>
            </a:r>
            <a:r>
              <a:rPr lang="en-US" dirty="0">
                <a:latin typeface="Times New Roman" panose="02020603050405020304" pitchFamily="18" charset="0"/>
              </a:rPr>
              <a:t>)</a:t>
            </a:r>
            <a:r>
              <a:rPr lang="en-US" b="1" dirty="0">
                <a:latin typeface="Times New Roman" panose="02020603050405020304" pitchFamily="18" charset="0"/>
              </a:rPr>
              <a:t>v</a:t>
            </a:r>
            <a:r>
              <a:rPr lang="en-US" dirty="0"/>
              <a:t> </a:t>
            </a:r>
          </a:p>
          <a:p>
            <a:pPr marL="0" indent="0">
              <a:buNone/>
            </a:pPr>
            <a:r>
              <a:rPr lang="en-US" dirty="0"/>
              <a:t>	                                     = </a:t>
            </a:r>
            <a:r>
              <a:rPr lang="en-US" dirty="0">
                <a:latin typeface="Times New Roman" panose="02020603050405020304" pitchFamily="18" charset="0"/>
              </a:rPr>
              <a:t>(</a:t>
            </a:r>
            <a:r>
              <a:rPr lang="en-US" i="1" dirty="0">
                <a:latin typeface="Symbol" panose="05050102010706020507" pitchFamily="18" charset="2"/>
              </a:rPr>
              <a:t>a </a:t>
            </a:r>
            <a:r>
              <a:rPr lang="en-US" dirty="0">
                <a:latin typeface="Times New Roman" panose="02020603050405020304" pitchFamily="18" charset="0"/>
              </a:rPr>
              <a:t> + 1 – </a:t>
            </a:r>
            <a:r>
              <a:rPr lang="en-US" i="1" dirty="0">
                <a:latin typeface="Symbol" panose="05050102010706020507" pitchFamily="18" charset="2"/>
              </a:rPr>
              <a:t>a</a:t>
            </a:r>
            <a:r>
              <a:rPr lang="en-US" dirty="0">
                <a:latin typeface="Times New Roman" panose="02020603050405020304" pitchFamily="18" charset="0"/>
              </a:rPr>
              <a:t>)</a:t>
            </a:r>
            <a:r>
              <a:rPr lang="en-US" b="1" dirty="0">
                <a:latin typeface="Times New Roman" panose="02020603050405020304" pitchFamily="18" charset="0"/>
              </a:rPr>
              <a:t>v</a:t>
            </a:r>
            <a:r>
              <a:rPr lang="en-US" dirty="0"/>
              <a:t> = 1·</a:t>
            </a:r>
            <a:r>
              <a:rPr lang="en-US" b="1" dirty="0">
                <a:latin typeface="Times New Roman" panose="02020603050405020304" pitchFamily="18" charset="0"/>
              </a:rPr>
              <a:t>v = v</a:t>
            </a:r>
            <a:r>
              <a:rPr lang="en-US" dirty="0"/>
              <a:t> </a:t>
            </a:r>
            <a:r>
              <a:rPr lang="en-US" sz="2000" dirty="0"/>
              <a:t>▮</a:t>
            </a:r>
            <a:endParaRPr lang="en-US" dirty="0"/>
          </a:p>
          <a:p>
            <a:endParaRPr lang="en-US" dirty="0"/>
          </a:p>
          <a:p>
            <a:pPr lvl="1"/>
            <a:r>
              <a:rPr lang="en-US" dirty="0"/>
              <a:t>Note, this says: if there are two solutions, to </a:t>
            </a:r>
            <a:r>
              <a:rPr lang="en-US" i="1" dirty="0"/>
              <a:t>A</a:t>
            </a:r>
            <a:r>
              <a:rPr lang="en-US" b="1" dirty="0"/>
              <a:t>u</a:t>
            </a:r>
            <a:r>
              <a:rPr lang="en-US" dirty="0"/>
              <a:t> = </a:t>
            </a:r>
            <a:r>
              <a:rPr lang="en-US" b="1" dirty="0"/>
              <a:t>v</a:t>
            </a:r>
            <a:r>
              <a:rPr lang="en-US" dirty="0"/>
              <a:t>,</a:t>
            </a:r>
            <a:br>
              <a:rPr lang="en-US" dirty="0"/>
            </a:br>
            <a:r>
              <a:rPr lang="en-US" dirty="0"/>
              <a:t>		then there are infinitely many solutions</a:t>
            </a: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F541C7AF-6D76-413C-A9A3-76C6458E52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6152408"/>
      </p:ext>
    </p:extLst>
  </p:cSld>
  <p:clrMapOvr>
    <a:masterClrMapping/>
  </p:clrMapOvr>
  <mc:AlternateContent xmlns:mc="http://schemas.openxmlformats.org/markup-compatibility/2006">
    <mc:Choice xmlns:p14="http://schemas.microsoft.com/office/powerpoint/2010/main" Requires="p14">
      <p:transition spd="slow" p14:dur="2000" advTm="97921"/>
    </mc:Choice>
    <mc:Fallback>
      <p:transition spd="slow" advTm="9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linear and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v </a:t>
            </a:r>
            <a:r>
              <a:rPr lang="en-US" dirty="0">
                <a:latin typeface="Times New Roman" panose="02020603050405020304" pitchFamily="18" charset="0"/>
              </a:rPr>
              <a:t>∈</a:t>
            </a:r>
            <a:r>
              <a:rPr lang="en-US" b="1" dirty="0">
                <a:latin typeface="Edwardian Script ITC" panose="030303020407070D0804" pitchFamily="66" charset="0"/>
              </a:rPr>
              <a:t>V </a:t>
            </a:r>
            <a:r>
              <a:rPr lang="en-US" dirty="0"/>
              <a:t>,</a:t>
            </a:r>
            <a:br>
              <a:rPr lang="en-US" dirty="0"/>
            </a:br>
            <a:r>
              <a:rPr lang="en-US" dirty="0"/>
              <a:t>	then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a:latin typeface="Times New Roman" panose="02020603050405020304" pitchFamily="18" charset="0"/>
              </a:rPr>
              <a:t>0</a:t>
            </a:r>
            <a:r>
              <a:rPr lang="en-US" b="1" baseline="-25000">
                <a:latin typeface="Edwardian Script ITC" panose="030303020407070D0804" pitchFamily="66" charset="0"/>
              </a:rPr>
              <a:t>V   </a:t>
            </a:r>
            <a:r>
              <a:rPr lang="en-US">
                <a:latin typeface="Times New Roman" panose="02020603050405020304" pitchFamily="18" charset="0"/>
              </a:rPr>
              <a:t>.</a:t>
            </a:r>
            <a:endParaRPr lang="en-US" dirty="0"/>
          </a:p>
          <a:p>
            <a:pPr marL="0" indent="0">
              <a:buNone/>
            </a:pPr>
            <a:r>
              <a:rPr lang="en-US" dirty="0"/>
              <a:t>Proof:</a:t>
            </a:r>
          </a:p>
          <a:p>
            <a:pPr marL="0" indent="0">
              <a:buNone/>
            </a:pPr>
            <a:r>
              <a:rPr lang="en-US" dirty="0"/>
              <a:t>	</a:t>
            </a:r>
            <a:r>
              <a:rPr lang="en-US" i="1" dirty="0">
                <a:latin typeface="Times New Roman" panose="02020603050405020304" pitchFamily="18" charset="0"/>
              </a:rPr>
              <a:t> A</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dirty="0"/>
          </a:p>
          <a:p>
            <a:pPr marL="0" indent="0">
              <a:buNone/>
            </a:pPr>
            <a:r>
              <a:rPr lang="en-US" dirty="0"/>
              <a:t>	                     =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Times New Roman" panose="02020603050405020304" pitchFamily="18" charset="0"/>
              </a:rPr>
              <a:t>v</a:t>
            </a:r>
            <a:r>
              <a:rPr lang="en-US" dirty="0"/>
              <a:t> </a:t>
            </a:r>
          </a:p>
          <a:p>
            <a:pPr marL="0" indent="0">
              <a:buNone/>
            </a:pPr>
            <a:r>
              <a:rPr lang="en-US" dirty="0"/>
              <a:t>	                     =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t>  </a:t>
            </a:r>
            <a:r>
              <a:rPr lang="en-US" sz="2000" dirty="0"/>
              <a:t>▮</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BB7CE6CB-E5F7-4D6C-B934-5E32B2525A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6348549"/>
      </p:ext>
    </p:extLst>
  </p:cSld>
  <p:clrMapOvr>
    <a:masterClrMapping/>
  </p:clrMapOvr>
  <mc:AlternateContent xmlns:mc="http://schemas.openxmlformats.org/markup-compatibility/2006">
    <mc:Choice xmlns:p14="http://schemas.microsoft.com/office/powerpoint/2010/main" Requires="p14">
      <p:transition spd="slow" p14:dur="2000" advTm="71082"/>
    </mc:Choice>
    <mc:Fallback>
      <p:transition spd="slow" advTm="7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Definition:</a:t>
            </a:r>
          </a:p>
          <a:p>
            <a:pPr marL="0" indent="0">
              <a:buNone/>
            </a:pPr>
            <a:r>
              <a:rPr lang="en-US" dirty="0"/>
              <a:t>	A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U</a:t>
            </a:r>
            <a:r>
              <a:rPr lang="en-US" dirty="0"/>
              <a:t>  is said to be a </a:t>
            </a:r>
            <a:r>
              <a:rPr lang="en-US" i="1" dirty="0"/>
              <a:t>linear operator </a:t>
            </a:r>
            <a:r>
              <a:rPr lang="en-US" dirty="0"/>
              <a:t>if the domain 	and codomain are the same vector space.</a:t>
            </a:r>
          </a:p>
          <a:p>
            <a:pPr marL="0" indent="0">
              <a:buNone/>
            </a:pPr>
            <a:endParaRPr lang="en-US" dirty="0"/>
          </a:p>
          <a:p>
            <a:pPr marL="0" indent="0">
              <a:buNone/>
            </a:pPr>
            <a:r>
              <a:rPr lang="en-US" dirty="0"/>
              <a:t>Definition</a:t>
            </a:r>
          </a:p>
          <a:p>
            <a:pPr marL="0" indent="0">
              <a:buNone/>
            </a:pPr>
            <a:r>
              <a:rPr lang="en-US" dirty="0"/>
              <a:t>	Given two linear maps,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 we will say that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t> </a:t>
            </a:r>
            <a:br>
              <a:rPr lang="en-US" dirty="0"/>
            </a:br>
            <a:r>
              <a:rPr lang="en-US" dirty="0"/>
              <a:t>	if and only if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u</a:t>
            </a:r>
            <a:r>
              <a:rPr lang="en-US" dirty="0">
                <a:latin typeface="Times New Roman" panose="02020603050405020304" pitchFamily="18" charset="0"/>
              </a:rPr>
              <a:t> </a:t>
            </a:r>
            <a:r>
              <a:rPr lang="en-US" dirty="0"/>
              <a:t>for all </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b="1" dirty="0">
                <a:latin typeface="Edwardian Script ITC" panose="030303020407070D0804" pitchFamily="66" charset="0"/>
              </a:rPr>
              <a:t>U</a:t>
            </a:r>
            <a:r>
              <a:rPr lang="en-US" dirty="0"/>
              <a:t> .</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Definition of 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C620A904-76D3-4B18-A8DC-76B67B83FBC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5330375"/>
      </p:ext>
    </p:extLst>
  </p:cSld>
  <p:clrMapOvr>
    <a:masterClrMapping/>
  </p:clrMapOvr>
  <mc:AlternateContent xmlns:mc="http://schemas.openxmlformats.org/markup-compatibility/2006" xmlns:p14="http://schemas.microsoft.com/office/powerpoint/2010/main">
    <mc:Choice Requires="p14">
      <p:transition spd="slow" p14:dur="2000" advTm="49278"/>
    </mc:Choice>
    <mc:Fallback xmlns="">
      <p:transition spd="slow" advTm="49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53.3"/>
</p:tagLst>
</file>

<file path=ppt/tags/tag10.xml><?xml version="1.0" encoding="utf-8"?>
<p:tagLst xmlns:a="http://schemas.openxmlformats.org/drawingml/2006/main" xmlns:r="http://schemas.openxmlformats.org/officeDocument/2006/relationships" xmlns:p="http://schemas.openxmlformats.org/presentationml/2006/main">
  <p:tag name="TIMING" val="|36.4|22.3"/>
</p:tagLst>
</file>

<file path=ppt/tags/tag11.xml><?xml version="1.0" encoding="utf-8"?>
<p:tagLst xmlns:a="http://schemas.openxmlformats.org/drawingml/2006/main" xmlns:r="http://schemas.openxmlformats.org/officeDocument/2006/relationships" xmlns:p="http://schemas.openxmlformats.org/presentationml/2006/main">
  <p:tag name="TIMING" val="|22.5|18.9"/>
</p:tagLst>
</file>

<file path=ppt/tags/tag12.xml><?xml version="1.0" encoding="utf-8"?>
<p:tagLst xmlns:a="http://schemas.openxmlformats.org/drawingml/2006/main" xmlns:r="http://schemas.openxmlformats.org/officeDocument/2006/relationships" xmlns:p="http://schemas.openxmlformats.org/presentationml/2006/main">
  <p:tag name="TIMING" val="|13.8|23.6"/>
</p:tagLst>
</file>

<file path=ppt/tags/tag13.xml><?xml version="1.0" encoding="utf-8"?>
<p:tagLst xmlns:a="http://schemas.openxmlformats.org/drawingml/2006/main" xmlns:r="http://schemas.openxmlformats.org/officeDocument/2006/relationships" xmlns:p="http://schemas.openxmlformats.org/presentationml/2006/main">
  <p:tag name="TIMING" val="|13.8|18.5|38.1|16"/>
</p:tagLst>
</file>

<file path=ppt/tags/tag14.xml><?xml version="1.0" encoding="utf-8"?>
<p:tagLst xmlns:a="http://schemas.openxmlformats.org/drawingml/2006/main" xmlns:r="http://schemas.openxmlformats.org/officeDocument/2006/relationships" xmlns:p="http://schemas.openxmlformats.org/presentationml/2006/main">
  <p:tag name="TIMING" val="|31.1|14.9"/>
</p:tagLst>
</file>

<file path=ppt/tags/tag15.xml><?xml version="1.0" encoding="utf-8"?>
<p:tagLst xmlns:a="http://schemas.openxmlformats.org/drawingml/2006/main" xmlns:r="http://schemas.openxmlformats.org/officeDocument/2006/relationships" xmlns:p="http://schemas.openxmlformats.org/presentationml/2006/main">
  <p:tag name="TIMING" val="|14.8|19.8|21.1"/>
</p:tagLst>
</file>

<file path=ppt/tags/tag16.xml><?xml version="1.0" encoding="utf-8"?>
<p:tagLst xmlns:a="http://schemas.openxmlformats.org/drawingml/2006/main" xmlns:r="http://schemas.openxmlformats.org/officeDocument/2006/relationships" xmlns:p="http://schemas.openxmlformats.org/presentationml/2006/main">
  <p:tag name="TIMING" val="|31.9"/>
</p:tagLst>
</file>

<file path=ppt/tags/tag17.xml><?xml version="1.0" encoding="utf-8"?>
<p:tagLst xmlns:a="http://schemas.openxmlformats.org/drawingml/2006/main" xmlns:r="http://schemas.openxmlformats.org/officeDocument/2006/relationships" xmlns:p="http://schemas.openxmlformats.org/presentationml/2006/main">
  <p:tag name="TIMING" val="|25.8"/>
</p:tagLst>
</file>

<file path=ppt/tags/tag18.xml><?xml version="1.0" encoding="utf-8"?>
<p:tagLst xmlns:a="http://schemas.openxmlformats.org/drawingml/2006/main" xmlns:r="http://schemas.openxmlformats.org/officeDocument/2006/relationships" xmlns:p="http://schemas.openxmlformats.org/presentationml/2006/main">
  <p:tag name="TIMING" val="|28.1|23.9|34|8.1"/>
</p:tagLst>
</file>

<file path=ppt/tags/tag19.xml><?xml version="1.0" encoding="utf-8"?>
<p:tagLst xmlns:a="http://schemas.openxmlformats.org/drawingml/2006/main" xmlns:r="http://schemas.openxmlformats.org/officeDocument/2006/relationships" xmlns:p="http://schemas.openxmlformats.org/presentationml/2006/main">
  <p:tag name="TIMING" val="|40.5|30.2"/>
</p:tagLst>
</file>

<file path=ppt/tags/tag2.xml><?xml version="1.0" encoding="utf-8"?>
<p:tagLst xmlns:a="http://schemas.openxmlformats.org/drawingml/2006/main" xmlns:r="http://schemas.openxmlformats.org/officeDocument/2006/relationships" xmlns:p="http://schemas.openxmlformats.org/presentationml/2006/main">
  <p:tag name="TIMING" val="|4.7|70.9"/>
</p:tagLst>
</file>

<file path=ppt/tags/tag20.xml><?xml version="1.0" encoding="utf-8"?>
<p:tagLst xmlns:a="http://schemas.openxmlformats.org/drawingml/2006/main" xmlns:r="http://schemas.openxmlformats.org/officeDocument/2006/relationships" xmlns:p="http://schemas.openxmlformats.org/presentationml/2006/main">
  <p:tag name="TIMING" val="|43.7|34.3|25.3|17.7|2.8"/>
</p:tagLst>
</file>

<file path=ppt/tags/tag21.xml><?xml version="1.0" encoding="utf-8"?>
<p:tagLst xmlns:a="http://schemas.openxmlformats.org/drawingml/2006/main" xmlns:r="http://schemas.openxmlformats.org/officeDocument/2006/relationships" xmlns:p="http://schemas.openxmlformats.org/presentationml/2006/main">
  <p:tag name="TIMING" val="|9.2|19.5|11.1"/>
</p:tagLst>
</file>

<file path=ppt/tags/tag22.xml><?xml version="1.0" encoding="utf-8"?>
<p:tagLst xmlns:a="http://schemas.openxmlformats.org/drawingml/2006/main" xmlns:r="http://schemas.openxmlformats.org/officeDocument/2006/relationships" xmlns:p="http://schemas.openxmlformats.org/presentationml/2006/main">
  <p:tag name="TIMING" val="|9.9|42.8|11.1"/>
</p:tagLst>
</file>

<file path=ppt/tags/tag23.xml><?xml version="1.0" encoding="utf-8"?>
<p:tagLst xmlns:a="http://schemas.openxmlformats.org/drawingml/2006/main" xmlns:r="http://schemas.openxmlformats.org/officeDocument/2006/relationships" xmlns:p="http://schemas.openxmlformats.org/presentationml/2006/main">
  <p:tag name="TIMING" val="|51|8.7"/>
</p:tagLst>
</file>

<file path=ppt/tags/tag3.xml><?xml version="1.0" encoding="utf-8"?>
<p:tagLst xmlns:a="http://schemas.openxmlformats.org/drawingml/2006/main" xmlns:r="http://schemas.openxmlformats.org/officeDocument/2006/relationships" xmlns:p="http://schemas.openxmlformats.org/presentationml/2006/main">
  <p:tag name="TIMING" val="|16.3|11.1|6|10.9|28.3|10.2"/>
</p:tagLst>
</file>

<file path=ppt/tags/tag4.xml><?xml version="1.0" encoding="utf-8"?>
<p:tagLst xmlns:a="http://schemas.openxmlformats.org/drawingml/2006/main" xmlns:r="http://schemas.openxmlformats.org/officeDocument/2006/relationships" xmlns:p="http://schemas.openxmlformats.org/presentationml/2006/main">
  <p:tag name="TIMING" val="|17.2|16.8|22.8|23.6"/>
</p:tagLst>
</file>

<file path=ppt/tags/tag5.xml><?xml version="1.0" encoding="utf-8"?>
<p:tagLst xmlns:a="http://schemas.openxmlformats.org/drawingml/2006/main" xmlns:r="http://schemas.openxmlformats.org/officeDocument/2006/relationships" xmlns:p="http://schemas.openxmlformats.org/presentationml/2006/main">
  <p:tag name="TIMING" val="|36.2|29|5.4|12"/>
</p:tagLst>
</file>

<file path=ppt/tags/tag6.xml><?xml version="1.0" encoding="utf-8"?>
<p:tagLst xmlns:a="http://schemas.openxmlformats.org/drawingml/2006/main" xmlns:r="http://schemas.openxmlformats.org/officeDocument/2006/relationships" xmlns:p="http://schemas.openxmlformats.org/presentationml/2006/main">
  <p:tag name="TIMING" val="|44.2|14.1|7.4"/>
</p:tagLst>
</file>

<file path=ppt/tags/tag7.xml><?xml version="1.0" encoding="utf-8"?>
<p:tagLst xmlns:a="http://schemas.openxmlformats.org/drawingml/2006/main" xmlns:r="http://schemas.openxmlformats.org/officeDocument/2006/relationships" xmlns:p="http://schemas.openxmlformats.org/presentationml/2006/main">
  <p:tag name="TIMING" val="|21.3"/>
</p:tagLst>
</file>

<file path=ppt/tags/tag8.xml><?xml version="1.0" encoding="utf-8"?>
<p:tagLst xmlns:a="http://schemas.openxmlformats.org/drawingml/2006/main" xmlns:r="http://schemas.openxmlformats.org/officeDocument/2006/relationships" xmlns:p="http://schemas.openxmlformats.org/presentationml/2006/main">
  <p:tag name="TIMING" val="|13.4|37.5|27.9|23|14|9.5|13.9"/>
</p:tagLst>
</file>

<file path=ppt/tags/tag9.xml><?xml version="1.0" encoding="utf-8"?>
<p:tagLst xmlns:a="http://schemas.openxmlformats.org/drawingml/2006/main" xmlns:r="http://schemas.openxmlformats.org/officeDocument/2006/relationships" xmlns:p="http://schemas.openxmlformats.org/presentationml/2006/main">
  <p:tag name="TIMING" val="|34.9|44.5|8.7|2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40472</TotalTime>
  <Words>1762</Words>
  <Application>Microsoft Office PowerPoint</Application>
  <PresentationFormat>On-screen Show (4:3)</PresentationFormat>
  <Paragraphs>260</Paragraphs>
  <Slides>30</Slides>
  <Notes>0</Notes>
  <HiddenSlides>0</HiddenSlides>
  <MMClips>30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8.2 Definition of linear maps and linear operators</vt:lpstr>
      <vt:lpstr>Introduction</vt:lpstr>
      <vt:lpstr>Background</vt:lpstr>
      <vt:lpstr>The superposition principle</vt:lpstr>
      <vt:lpstr>Results</vt:lpstr>
      <vt:lpstr>Results</vt:lpstr>
      <vt:lpstr>Results</vt:lpstr>
      <vt:lpstr>Results</vt:lpstr>
      <vt:lpstr>Background</vt:lpstr>
      <vt:lpstr>Proving linearity</vt:lpstr>
      <vt:lpstr>Examples</vt:lpstr>
      <vt:lpstr>Examples</vt:lpstr>
      <vt:lpstr>Examples</vt:lpstr>
      <vt:lpstr>Examples</vt:lpstr>
      <vt:lpstr>Examples</vt:lpstr>
      <vt:lpstr>Examples</vt:lpstr>
      <vt:lpstr>Examples</vt:lpstr>
      <vt:lpstr>A general observation…</vt:lpstr>
      <vt:lpstr>A general observation…</vt:lpstr>
      <vt:lpstr>A general observation…</vt:lpstr>
      <vt:lpstr>Matrix representation of a linear map</vt:lpstr>
      <vt:lpstr>Matrix representation of a linear map</vt:lpstr>
      <vt:lpstr>Examples</vt:lpstr>
      <vt:lpstr>Examples</vt:lpstr>
      <vt:lpstr>Examples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969</cp:revision>
  <dcterms:created xsi:type="dcterms:W3CDTF">2020-04-30T19:27:29Z</dcterms:created>
  <dcterms:modified xsi:type="dcterms:W3CDTF">2020-11-03T20:27:18Z</dcterms:modified>
</cp:coreProperties>
</file>